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305" r:id="rId2"/>
    <p:sldId id="319" r:id="rId3"/>
    <p:sldId id="314" r:id="rId4"/>
    <p:sldId id="320" r:id="rId5"/>
    <p:sldId id="307" r:id="rId6"/>
    <p:sldId id="256" r:id="rId7"/>
    <p:sldId id="259" r:id="rId8"/>
    <p:sldId id="325" r:id="rId9"/>
    <p:sldId id="263" r:id="rId10"/>
    <p:sldId id="271" r:id="rId11"/>
    <p:sldId id="281" r:id="rId12"/>
    <p:sldId id="289" r:id="rId13"/>
    <p:sldId id="290" r:id="rId14"/>
    <p:sldId id="309" r:id="rId15"/>
    <p:sldId id="310" r:id="rId16"/>
    <p:sldId id="284" r:id="rId17"/>
    <p:sldId id="285" r:id="rId18"/>
    <p:sldId id="292" r:id="rId19"/>
    <p:sldId id="286" r:id="rId20"/>
    <p:sldId id="312" r:id="rId21"/>
    <p:sldId id="264" r:id="rId22"/>
    <p:sldId id="295" r:id="rId23"/>
    <p:sldId id="288" r:id="rId24"/>
    <p:sldId id="297" r:id="rId25"/>
    <p:sldId id="303" r:id="rId26"/>
    <p:sldId id="298" r:id="rId27"/>
    <p:sldId id="326" r:id="rId28"/>
    <p:sldId id="299" r:id="rId29"/>
    <p:sldId id="300" r:id="rId30"/>
    <p:sldId id="301" r:id="rId31"/>
    <p:sldId id="302" r:id="rId32"/>
    <p:sldId id="268" r:id="rId33"/>
    <p:sldId id="313" r:id="rId34"/>
    <p:sldId id="278" r:id="rId3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5C2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6482" autoAdjust="0"/>
  </p:normalViewPr>
  <p:slideViewPr>
    <p:cSldViewPr snapToGrid="0">
      <p:cViewPr>
        <p:scale>
          <a:sx n="81" d="100"/>
          <a:sy n="81" d="100"/>
        </p:scale>
        <p:origin x="-72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-264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35ACD-E3B3-4170-A9EA-A2FB0248FA7A}" type="datetimeFigureOut">
              <a:rPr lang="ru-RU" smtClean="0"/>
              <a:t>27.01.2017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E6A4BE-BC85-4B5B-9A99-B67FE83480B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382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6A4BE-BC85-4B5B-9A99-B67FE83480B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419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6A4BE-BC85-4B5B-9A99-B67FE83480B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449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6A4BE-BC85-4B5B-9A99-B67FE83480B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57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5" name="Straight Connector 31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26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30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8"/>
            <p:cNvSpPr/>
            <p:nvPr/>
          </p:nvSpPr>
          <p:spPr>
            <a:xfrm rot="10800000">
              <a:off x="0" y="-528"/>
              <a:ext cx="84296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3F93D-F3BF-4201-A319-8EFC1ED1657B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B8883-65D6-4A95-A9AE-E4A534868149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74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0E540-1C22-45A5-B151-25D1850AAD96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CBE2E-DE3E-4A88-8613-F55071BEACEE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346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541338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sz="8000">
                <a:solidFill>
                  <a:srgbClr val="F1947A"/>
                </a:solidFill>
                <a:latin typeface="Arial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8893175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sz="8000">
                <a:solidFill>
                  <a:srgbClr val="F1947A"/>
                </a:solidFill>
                <a:latin typeface="Arial" charset="0"/>
              </a:rPr>
              <a:t>”</a:t>
            </a:r>
            <a:endParaRPr lang="en-US">
              <a:solidFill>
                <a:srgbClr val="F1947A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73EF9-9830-4867-A128-F541D479A145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DC09704-FC5F-49CF-9910-43E786457E92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7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7C2E7-1B1E-46C8-B67F-CB938500A211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8FA359-8134-45D9-9685-7BE0BE23E2D1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148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541338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sz="8000">
                <a:solidFill>
                  <a:srgbClr val="F1947A"/>
                </a:solidFill>
                <a:latin typeface="Arial" charset="0"/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8893175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sz="8000">
                <a:solidFill>
                  <a:srgbClr val="F1947A"/>
                </a:solidFill>
                <a:latin typeface="Arial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768A-D4B5-41D6-A0D6-4F237D64B3AC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88D8458-CDC9-4538-921A-D0BE51FD8991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351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DE329-ABF2-4D12-82FF-5A0E366A9214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69F9157-714A-44A2-9A9E-25FBFBD1CB56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39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B13BF-144D-45B6-946F-6CDAC524518F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D2A87-C4FF-4EE2-98E5-F36E934F4E4C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44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A64C2-5D56-44A9-B5AB-3DFEA71EDB01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0C573-D518-4F3E-AC5E-B1893B00A907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64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5A3A4-DC87-4945-84A4-59513A5D9628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8A092E-1DD5-49A1-82CC-CFCA365A3222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02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7F76F-1C7D-4198-BD61-708347A783AA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BED72-5081-4F60-8ED2-E73C4FBCAF3D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683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A3313-497C-48F9-802D-11D836F22280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9F9A09-E643-43F4-B9CB-EDA9D0ED0E18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57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6A366-1D23-437B-BD65-00943EC9C7E8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7FD8C-945D-4EB4-9925-EAB901C4CAEC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32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BFA0B-F391-400E-989E-71CDF9475EC3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27DE1-4AD0-4A0C-8A80-74EF95018106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69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88B1D-B68C-46F5-B763-21E849EF8F04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27241-AE95-400D-9B78-AAEF63AFC754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36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1CDE8-70B5-4927-9DA4-A3794ACE0ECC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5EE28-CF2D-435F-8D3F-E820A56D7323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6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DE02E-8924-4101-98AE-CE653C6D9126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D80C3-841A-4DCB-AEF0-00FCE4565EA4}" type="slidenum">
              <a:rPr lang="en-US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02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77863" y="609600"/>
            <a:ext cx="8596312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863" y="2160588"/>
            <a:ext cx="8596312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F7115D-8CE8-4837-A414-E0C3558BE5C5}" type="datetimeFigureOut">
              <a:rPr lang="en-US"/>
              <a:pPr>
                <a:defRPr/>
              </a:pPr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27A05CDC-92B5-4BAC-A32D-E8234983C826}" type="slidenum">
              <a:rPr lang="en-US"/>
              <a:pPr/>
              <a:t>‹№›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5" r:id="rId11"/>
    <p:sldLayoutId id="2147483680" r:id="rId12"/>
    <p:sldLayoutId id="2147483686" r:id="rId13"/>
    <p:sldLayoutId id="2147483681" r:id="rId14"/>
    <p:sldLayoutId id="2147483682" r:id="rId15"/>
    <p:sldLayoutId id="2147483683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hyperlink" Target="http://wiki.oszone.net/index.php/%D0%98%D0%B7%D0%BE%D0%B1%D1%80%D0%B0%D0%B6%D0%B5%D0%BD%D0%B8%D0%B5:Biootpechatok.jpg" TargetMode="Externa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Результат пошуку зображень за запитом &quot;шкіра людини презентація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792"/>
            <a:ext cx="12192001" cy="686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круглений прямокутник 2"/>
          <p:cNvSpPr/>
          <p:nvPr/>
        </p:nvSpPr>
        <p:spPr>
          <a:xfrm>
            <a:off x="128953" y="5814646"/>
            <a:ext cx="660009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біології </a:t>
            </a:r>
          </a:p>
          <a:p>
            <a:pPr algn="ct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uk-UA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Кузнецовської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загальноосвітньої  </a:t>
            </a:r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I-III </a:t>
            </a:r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ступенів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круглений прямокутник 6"/>
          <p:cNvSpPr/>
          <p:nvPr/>
        </p:nvSpPr>
        <p:spPr>
          <a:xfrm>
            <a:off x="926123" y="1148863"/>
            <a:ext cx="6705600" cy="198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i="1" dirty="0">
                <a:solidFill>
                  <a:schemeClr val="bg1"/>
                </a:solidFill>
              </a:rPr>
              <a:t>Радість бачити і розуміти — найкращий дар природи</a:t>
            </a:r>
            <a:endParaRPr lang="ru-RU" sz="3200" b="1" dirty="0">
              <a:solidFill>
                <a:schemeClr val="bg1"/>
              </a:solidFill>
            </a:endParaRPr>
          </a:p>
          <a:p>
            <a:r>
              <a:rPr lang="uk-UA" sz="3200" b="1" dirty="0">
                <a:solidFill>
                  <a:schemeClr val="bg1"/>
                </a:solidFill>
              </a:rPr>
              <a:t>                     А. Ейнштейн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5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in_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3" t="3862" r="8194"/>
          <a:stretch/>
        </p:blipFill>
        <p:spPr bwMode="auto">
          <a:xfrm>
            <a:off x="82114" y="2312736"/>
            <a:ext cx="5576609" cy="401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1488298" y="2580332"/>
            <a:ext cx="17508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 u="sng" dirty="0">
                <a:solidFill>
                  <a:schemeClr val="bg1"/>
                </a:solidFill>
              </a:rPr>
              <a:t>Епідерміс</a:t>
            </a:r>
            <a:r>
              <a:rPr lang="uk-UA" sz="24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1662694" y="5794373"/>
            <a:ext cx="3440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 dirty="0" smtClean="0">
                <a:solidFill>
                  <a:schemeClr val="bg1"/>
                </a:solidFill>
              </a:rPr>
              <a:t>Підшкірна клітковина</a:t>
            </a:r>
            <a:endParaRPr lang="uk-UA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1117844" y="3998844"/>
            <a:ext cx="1245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 u="sng" dirty="0" smtClean="0">
                <a:solidFill>
                  <a:schemeClr val="bg1"/>
                </a:solidFill>
              </a:rPr>
              <a:t>Дерма</a:t>
            </a:r>
            <a:r>
              <a:rPr lang="uk-UA" sz="2400" b="1" dirty="0" smtClean="0">
                <a:solidFill>
                  <a:schemeClr val="bg1"/>
                </a:solidFill>
              </a:rPr>
              <a:t> </a:t>
            </a:r>
            <a:endParaRPr lang="uk-UA" sz="2400" b="1" dirty="0">
              <a:solidFill>
                <a:schemeClr val="bg1"/>
              </a:solidFill>
            </a:endParaRPr>
          </a:p>
        </p:txBody>
      </p:sp>
      <p:grpSp>
        <p:nvGrpSpPr>
          <p:cNvPr id="10" name="Группа 7"/>
          <p:cNvGrpSpPr/>
          <p:nvPr/>
        </p:nvGrpSpPr>
        <p:grpSpPr>
          <a:xfrm>
            <a:off x="5843329" y="1312985"/>
            <a:ext cx="5352209" cy="3700337"/>
            <a:chOff x="299430" y="-23449"/>
            <a:chExt cx="5984115" cy="5264649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8" t="8248" b="3708"/>
            <a:stretch/>
          </p:blipFill>
          <p:spPr>
            <a:xfrm>
              <a:off x="299430" y="-23449"/>
              <a:ext cx="5984115" cy="526464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2" name="Прямоугольник 1"/>
            <p:cNvSpPr/>
            <p:nvPr/>
          </p:nvSpPr>
          <p:spPr>
            <a:xfrm>
              <a:off x="549448" y="4465204"/>
              <a:ext cx="5719036" cy="617859"/>
            </a:xfrm>
            <a:prstGeom prst="rect">
              <a:avLst/>
            </a:prstGeom>
            <a:noFill/>
          </p:spPr>
          <p:txBody>
            <a:bodyPr wrap="square" lIns="91440" tIns="45720" rIns="91440" bIns="45720" numCol="1">
              <a:prstTxWarp prst="textPlain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spcAft>
                  <a:spcPts val="0"/>
                </a:spcAft>
              </a:pPr>
              <a:r>
                <a:rPr lang="uk-UA" sz="1400" b="1" kern="1200" dirty="0">
                  <a:solidFill>
                    <a:srgbClr val="C00000"/>
                  </a:solidFill>
                  <a:effectLst>
                    <a:outerShdw blurRad="50800" dist="38989" dir="5460000" algn="tl">
                      <a:srgbClr val="000000">
                        <a:alpha val="38000"/>
                      </a:srgbClr>
                    </a:outerShdw>
                  </a:effectLst>
                  <a:latin typeface="Calibri"/>
                  <a:ea typeface="Times New Roman"/>
                  <a:cs typeface="Times New Roman"/>
                </a:rPr>
                <a:t>Підшкірна жирова  клітковина</a:t>
              </a:r>
              <a:endParaRPr lang="ru-RU" sz="1200" b="1" dirty="0">
                <a:solidFill>
                  <a:srgbClr val="C00000"/>
                </a:solidFill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" name="Прямоугольник 2"/>
            <p:cNvSpPr/>
            <p:nvPr/>
          </p:nvSpPr>
          <p:spPr>
            <a:xfrm>
              <a:off x="1599274" y="2608877"/>
              <a:ext cx="2898104" cy="608846"/>
            </a:xfrm>
            <a:prstGeom prst="rect">
              <a:avLst/>
            </a:prstGeom>
            <a:noFill/>
          </p:spPr>
          <p:txBody>
            <a:bodyPr wrap="square" lIns="91440" tIns="45720" rIns="91440" bIns="45720" numCol="1">
              <a:prstTxWarp prst="textPlain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spcAft>
                  <a:spcPts val="0"/>
                </a:spcAft>
              </a:pPr>
              <a:r>
                <a:rPr lang="ru-RU" sz="2800" b="1" kern="1200" dirty="0">
                  <a:solidFill>
                    <a:srgbClr val="C00000"/>
                  </a:solidFill>
                  <a:effectLst>
                    <a:outerShdw blurRad="50800" dist="38989" dir="5460000" algn="tl">
                      <a:srgbClr val="000000">
                        <a:alpha val="38000"/>
                      </a:srgbClr>
                    </a:outerShdw>
                  </a:effectLst>
                  <a:latin typeface="Calibri"/>
                  <a:ea typeface="Times New Roman"/>
                  <a:cs typeface="Times New Roman"/>
                </a:rPr>
                <a:t>Дер</a:t>
              </a:r>
              <a:r>
                <a:rPr lang="uk-UA" sz="2800" b="1" kern="1200" dirty="0" err="1">
                  <a:solidFill>
                    <a:srgbClr val="C00000"/>
                  </a:solidFill>
                  <a:effectLst>
                    <a:outerShdw blurRad="50800" dist="38989" dir="5460000" algn="tl">
                      <a:srgbClr val="000000">
                        <a:alpha val="38000"/>
                      </a:srgbClr>
                    </a:outerShdw>
                  </a:effectLst>
                  <a:latin typeface="Calibri"/>
                  <a:ea typeface="Times New Roman"/>
                  <a:cs typeface="Times New Roman"/>
                </a:rPr>
                <a:t>ма</a:t>
              </a:r>
              <a:endParaRPr lang="ru-RU" sz="1200" dirty="0">
                <a:solidFill>
                  <a:srgbClr val="C00000"/>
                </a:solidFill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" name="Прямоугольник 3"/>
            <p:cNvSpPr/>
            <p:nvPr/>
          </p:nvSpPr>
          <p:spPr>
            <a:xfrm>
              <a:off x="684604" y="607546"/>
              <a:ext cx="4138411" cy="608845"/>
            </a:xfrm>
            <a:prstGeom prst="rect">
              <a:avLst/>
            </a:prstGeom>
            <a:noFill/>
          </p:spPr>
          <p:txBody>
            <a:bodyPr wrap="square" lIns="91440" tIns="45720" rIns="91440" bIns="45720" numCol="1">
              <a:prstTxWarp prst="textPlain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spcAft>
                  <a:spcPts val="0"/>
                </a:spcAft>
              </a:pPr>
              <a:r>
                <a:rPr lang="uk-UA" sz="2800" b="1" kern="1200" dirty="0">
                  <a:solidFill>
                    <a:srgbClr val="C00000"/>
                  </a:solidFill>
                  <a:effectLst>
                    <a:outerShdw blurRad="50800" dist="38989" dir="5460000" algn="tl">
                      <a:srgbClr val="000000">
                        <a:alpha val="38000"/>
                      </a:srgbClr>
                    </a:outerShdw>
                  </a:effectLst>
                  <a:latin typeface="Calibri"/>
                  <a:ea typeface="Times New Roman"/>
                  <a:cs typeface="Times New Roman"/>
                </a:rPr>
                <a:t>Епідерміс</a:t>
              </a:r>
              <a:endParaRPr lang="ru-RU" sz="1200" dirty="0">
                <a:solidFill>
                  <a:srgbClr val="C00000"/>
                </a:solidFill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15" name="Блок-схема: альтернативный процесс 2"/>
          <p:cNvSpPr/>
          <p:nvPr/>
        </p:nvSpPr>
        <p:spPr>
          <a:xfrm>
            <a:off x="921727" y="459518"/>
            <a:ext cx="5937250" cy="612775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Будова шкіри</a:t>
            </a:r>
            <a:endParaRPr lang="ru-RU" sz="36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8" descr="Копия 10030401.gif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66" t="2131" r="9965"/>
          <a:stretch/>
        </p:blipFill>
        <p:spPr>
          <a:xfrm>
            <a:off x="3100131" y="1145775"/>
            <a:ext cx="2520461" cy="3936365"/>
          </a:xfrm>
          <a:noFill/>
        </p:spPr>
      </p:pic>
      <p:sp>
        <p:nvSpPr>
          <p:cNvPr id="7" name="Стрелка вправо 9"/>
          <p:cNvSpPr/>
          <p:nvPr/>
        </p:nvSpPr>
        <p:spPr>
          <a:xfrm rot="10800000">
            <a:off x="5302538" y="1404123"/>
            <a:ext cx="1585739" cy="2623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6" name="Групувати 35"/>
          <p:cNvGrpSpPr>
            <a:grpSpLocks/>
          </p:cNvGrpSpPr>
          <p:nvPr/>
        </p:nvGrpSpPr>
        <p:grpSpPr bwMode="auto">
          <a:xfrm>
            <a:off x="5849815" y="1404122"/>
            <a:ext cx="5892792" cy="3241261"/>
            <a:chOff x="4990" y="10039"/>
            <a:chExt cx="6872" cy="1433"/>
          </a:xfrm>
        </p:grpSpPr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6457" y="10039"/>
              <a:ext cx="5405" cy="3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dirty="0" err="1">
                  <a:effectLst/>
                  <a:latin typeface="Times New Roman"/>
                  <a:ea typeface="Calibri"/>
                  <a:cs typeface="Times New Roman"/>
                </a:rPr>
                <a:t>Роговий</a:t>
              </a:r>
              <a:r>
                <a:rPr lang="ru-RU" dirty="0">
                  <a:effectLst/>
                  <a:latin typeface="Times New Roman"/>
                  <a:ea typeface="Calibri"/>
                  <a:cs typeface="Times New Roman"/>
                </a:rPr>
                <a:t> шар (</a:t>
              </a:r>
              <a:r>
                <a:rPr lang="ru-RU" dirty="0" err="1">
                  <a:effectLst/>
                  <a:latin typeface="Times New Roman"/>
                  <a:ea typeface="Calibri"/>
                  <a:cs typeface="Times New Roman"/>
                </a:rPr>
                <a:t>накопичення</a:t>
              </a:r>
              <a:r>
                <a:rPr lang="ru-RU" dirty="0">
                  <a:effectLst/>
                  <a:latin typeface="Times New Roman"/>
                  <a:ea typeface="Calibri"/>
                  <a:cs typeface="Times New Roman"/>
                </a:rPr>
                <a:t> кератину) </a:t>
              </a:r>
              <a:endParaRPr lang="ru-RU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38" name="Text Box 6"/>
            <p:cNvSpPr txBox="1">
              <a:spLocks noChangeArrowheads="1"/>
            </p:cNvSpPr>
            <p:nvPr/>
          </p:nvSpPr>
          <p:spPr bwMode="auto">
            <a:xfrm>
              <a:off x="6637" y="10382"/>
              <a:ext cx="2340" cy="2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Ростковий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шар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6457" y="10783"/>
              <a:ext cx="4140" cy="24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Чутливі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нервові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закінчення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0" name="Text Box 8"/>
            <p:cNvSpPr txBox="1">
              <a:spLocks noChangeArrowheads="1"/>
            </p:cNvSpPr>
            <p:nvPr/>
          </p:nvSpPr>
          <p:spPr bwMode="auto">
            <a:xfrm>
              <a:off x="6637" y="11121"/>
              <a:ext cx="3240" cy="3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Пігментні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клітини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41" name="Line 9"/>
            <p:cNvCxnSpPr/>
            <p:nvPr/>
          </p:nvCxnSpPr>
          <p:spPr bwMode="auto">
            <a:xfrm>
              <a:off x="5017" y="10219"/>
              <a:ext cx="0" cy="10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Line 10"/>
            <p:cNvCxnSpPr/>
            <p:nvPr/>
          </p:nvCxnSpPr>
          <p:spPr bwMode="auto">
            <a:xfrm>
              <a:off x="5017" y="10219"/>
              <a:ext cx="14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Line 11"/>
            <p:cNvCxnSpPr/>
            <p:nvPr/>
          </p:nvCxnSpPr>
          <p:spPr bwMode="auto">
            <a:xfrm>
              <a:off x="4990" y="10579"/>
              <a:ext cx="14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Line 12"/>
            <p:cNvCxnSpPr/>
            <p:nvPr/>
          </p:nvCxnSpPr>
          <p:spPr bwMode="auto">
            <a:xfrm>
              <a:off x="5017" y="10926"/>
              <a:ext cx="14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Line 13"/>
            <p:cNvCxnSpPr/>
            <p:nvPr/>
          </p:nvCxnSpPr>
          <p:spPr bwMode="auto">
            <a:xfrm>
              <a:off x="5017" y="11296"/>
              <a:ext cx="12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336" name="Прямокутник 14335"/>
          <p:cNvSpPr/>
          <p:nvPr/>
        </p:nvSpPr>
        <p:spPr>
          <a:xfrm>
            <a:off x="605260" y="5700172"/>
            <a:ext cx="91432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Регенерація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лат.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регенераціо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відновлення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клітин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шкіри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339" name="Прямокутник 14338"/>
          <p:cNvSpPr/>
          <p:nvPr/>
        </p:nvSpPr>
        <p:spPr>
          <a:xfrm>
            <a:off x="5619093" y="489411"/>
            <a:ext cx="19483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Епідерміс</a:t>
            </a:r>
            <a:endParaRPr lang="ru-RU" sz="32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http://narodna-osvita.com.ua/uploads/mishuk-bio-8_files/mishuk-bio-8-9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1" t="-4592" r="1311" b="67459"/>
          <a:stretch/>
        </p:blipFill>
        <p:spPr bwMode="auto">
          <a:xfrm>
            <a:off x="242326" y="1145774"/>
            <a:ext cx="3040136" cy="23828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8" descr="Копия 10030401.gif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3158" y="686443"/>
            <a:ext cx="3492500" cy="3881437"/>
          </a:xfrm>
          <a:noFill/>
        </p:spPr>
      </p:pic>
      <p:pic>
        <p:nvPicPr>
          <p:cNvPr id="47" name="Рисунок 4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098" y="898339"/>
            <a:ext cx="5055602" cy="30819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кутник 1"/>
          <p:cNvSpPr/>
          <p:nvPr/>
        </p:nvSpPr>
        <p:spPr>
          <a:xfrm>
            <a:off x="4566098" y="313565"/>
            <a:ext cx="19483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Епідерміс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9"/>
          <p:cNvSpPr/>
          <p:nvPr/>
        </p:nvSpPr>
        <p:spPr>
          <a:xfrm rot="10800000">
            <a:off x="3426844" y="1188255"/>
            <a:ext cx="1918878" cy="26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кутник 8"/>
          <p:cNvSpPr/>
          <p:nvPr/>
        </p:nvSpPr>
        <p:spPr>
          <a:xfrm>
            <a:off x="7699115" y="5357445"/>
            <a:ext cx="3845169" cy="14419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Ластовиння-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це скупчення меланіну в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шкірі.</a:t>
            </a:r>
            <a:endParaRPr lang="ru-RU" sz="2000" dirty="0"/>
          </a:p>
        </p:txBody>
      </p:sp>
      <p:sp>
        <p:nvSpPr>
          <p:cNvPr id="13" name="Прямокутник 12"/>
          <p:cNvSpPr/>
          <p:nvPr/>
        </p:nvSpPr>
        <p:spPr>
          <a:xfrm>
            <a:off x="562707" y="5357445"/>
            <a:ext cx="4390336" cy="14419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Родимки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-це вроджений порок розвитку шкіри,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або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набуті протягом життя доброякісні пухлини.</a:t>
            </a:r>
          </a:p>
          <a:p>
            <a:pPr algn="ctr"/>
            <a:r>
              <a:rPr lang="uk-UA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Меланін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-------</a:t>
            </a:r>
            <a:r>
              <a:rPr lang="uk-UA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Меланоцити</a:t>
            </a:r>
            <a:endParaRPr lang="ru-RU" sz="2000" dirty="0"/>
          </a:p>
        </p:txBody>
      </p:sp>
      <p:sp>
        <p:nvSpPr>
          <p:cNvPr id="10" name="Овал 9"/>
          <p:cNvSpPr/>
          <p:nvPr/>
        </p:nvSpPr>
        <p:spPr>
          <a:xfrm>
            <a:off x="844060" y="4173415"/>
            <a:ext cx="9706708" cy="1066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Меланін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- надає шкіри певного кольору та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захищає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організм  від шкідливої дії  ультрафіолетового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проміння.</a:t>
            </a:r>
            <a:endParaRPr lang="ru-RU" sz="2000" dirty="0"/>
          </a:p>
        </p:txBody>
      </p:sp>
      <p:sp>
        <p:nvSpPr>
          <p:cNvPr id="12" name="Прямокутник 11"/>
          <p:cNvSpPr/>
          <p:nvPr/>
        </p:nvSpPr>
        <p:spPr>
          <a:xfrm>
            <a:off x="6003635" y="3244334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583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3"/>
          <p:cNvGrpSpPr>
            <a:grpSpLocks/>
          </p:cNvGrpSpPr>
          <p:nvPr/>
        </p:nvGrpSpPr>
        <p:grpSpPr bwMode="auto">
          <a:xfrm>
            <a:off x="5556276" y="826397"/>
            <a:ext cx="5992544" cy="4215186"/>
            <a:chOff x="4837" y="1210"/>
            <a:chExt cx="7615" cy="4873"/>
          </a:xfrm>
        </p:grpSpPr>
        <p:sp>
          <p:nvSpPr>
            <p:cNvPr id="5" name="Text Box 34"/>
            <p:cNvSpPr txBox="1">
              <a:spLocks noChangeArrowheads="1"/>
            </p:cNvSpPr>
            <p:nvPr/>
          </p:nvSpPr>
          <p:spPr bwMode="auto">
            <a:xfrm>
              <a:off x="6322" y="4981"/>
              <a:ext cx="409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Корені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волосся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(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волосяні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endParaRPr lang="ru-RU" sz="2000" dirty="0" smtClean="0">
                <a:effectLst/>
                <a:latin typeface="Times New Roman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smtClean="0">
                  <a:effectLst/>
                  <a:latin typeface="Times New Roman"/>
                  <a:ea typeface="Calibri"/>
                  <a:cs typeface="Times New Roman"/>
                </a:rPr>
                <a:t>сумки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)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6" name="Text Box 35"/>
            <p:cNvSpPr txBox="1">
              <a:spLocks noChangeArrowheads="1"/>
            </p:cNvSpPr>
            <p:nvPr/>
          </p:nvSpPr>
          <p:spPr bwMode="auto">
            <a:xfrm>
              <a:off x="6322" y="5521"/>
              <a:ext cx="5721" cy="5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Кровоносні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і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лімфатичні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судини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7" name="Line 36"/>
            <p:cNvCxnSpPr/>
            <p:nvPr/>
          </p:nvCxnSpPr>
          <p:spPr bwMode="auto">
            <a:xfrm>
              <a:off x="4837" y="5192"/>
              <a:ext cx="12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Line 37"/>
            <p:cNvCxnSpPr/>
            <p:nvPr/>
          </p:nvCxnSpPr>
          <p:spPr bwMode="auto">
            <a:xfrm>
              <a:off x="4865" y="5912"/>
              <a:ext cx="12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 Box 39"/>
            <p:cNvSpPr txBox="1">
              <a:spLocks noChangeArrowheads="1"/>
            </p:cNvSpPr>
            <p:nvPr/>
          </p:nvSpPr>
          <p:spPr bwMode="auto">
            <a:xfrm>
              <a:off x="6136" y="1210"/>
              <a:ext cx="6316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Сосочковий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smtClean="0">
                  <a:effectLst/>
                  <a:latin typeface="Times New Roman"/>
                  <a:ea typeface="Calibri"/>
                  <a:cs typeface="Times New Roman"/>
                </a:rPr>
                <a:t>шар </a:t>
              </a:r>
              <a:r>
                <a:rPr lang="ru-RU" sz="2000" i="1" dirty="0" smtClean="0">
                  <a:effectLst/>
                  <a:latin typeface="Times New Roman"/>
                  <a:ea typeface="Calibri"/>
                  <a:cs typeface="Times New Roman"/>
                </a:rPr>
                <a:t>( </a:t>
              </a:r>
              <a:r>
                <a:rPr lang="ru-RU" sz="2000" i="1" dirty="0" err="1" smtClean="0">
                  <a:effectLst/>
                  <a:latin typeface="Times New Roman"/>
                  <a:ea typeface="Calibri"/>
                  <a:cs typeface="Times New Roman"/>
                </a:rPr>
                <a:t>пухка</a:t>
              </a:r>
              <a:r>
                <a:rPr lang="ru-RU" sz="2000" i="1" dirty="0" smtClean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i="1" dirty="0" err="1" smtClean="0">
                  <a:effectLst/>
                  <a:latin typeface="Times New Roman"/>
                  <a:ea typeface="Calibri"/>
                  <a:cs typeface="Times New Roman"/>
                </a:rPr>
                <a:t>сполучна</a:t>
              </a:r>
              <a:r>
                <a:rPr lang="ru-RU" sz="2000" i="1" dirty="0" smtClean="0">
                  <a:effectLst/>
                  <a:latin typeface="Times New Roman"/>
                  <a:ea typeface="Calibri"/>
                  <a:cs typeface="Times New Roman"/>
                </a:rPr>
                <a:t> тканина)</a:t>
              </a:r>
              <a:r>
                <a:rPr lang="ru-RU" sz="2000" dirty="0" smtClean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Text Box 40"/>
            <p:cNvSpPr txBox="1">
              <a:spLocks noChangeArrowheads="1"/>
            </p:cNvSpPr>
            <p:nvPr/>
          </p:nvSpPr>
          <p:spPr bwMode="auto">
            <a:xfrm>
              <a:off x="6508" y="1750"/>
              <a:ext cx="2413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Сітчастий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шар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2" name="Text Box 41"/>
            <p:cNvSpPr txBox="1">
              <a:spLocks noChangeArrowheads="1"/>
            </p:cNvSpPr>
            <p:nvPr/>
          </p:nvSpPr>
          <p:spPr bwMode="auto">
            <a:xfrm>
              <a:off x="6322" y="2290"/>
              <a:ext cx="4269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Рецептори</a:t>
              </a:r>
              <a:r>
                <a:rPr lang="ru-RU" sz="14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(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чутливі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клітини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)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Text Box 42"/>
            <p:cNvSpPr txBox="1">
              <a:spLocks noChangeArrowheads="1"/>
            </p:cNvSpPr>
            <p:nvPr/>
          </p:nvSpPr>
          <p:spPr bwMode="auto">
            <a:xfrm>
              <a:off x="6322" y="2830"/>
              <a:ext cx="5081" cy="94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50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Сальні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залози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(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виділяють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секрети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,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які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змащують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волосся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і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шкіру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)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4" name="Text Box 43"/>
            <p:cNvSpPr txBox="1">
              <a:spLocks noChangeArrowheads="1"/>
            </p:cNvSpPr>
            <p:nvPr/>
          </p:nvSpPr>
          <p:spPr bwMode="auto">
            <a:xfrm>
              <a:off x="6604" y="3914"/>
              <a:ext cx="3341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Молочні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залози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5" name="Line 44"/>
            <p:cNvCxnSpPr/>
            <p:nvPr/>
          </p:nvCxnSpPr>
          <p:spPr bwMode="auto">
            <a:xfrm>
              <a:off x="4837" y="1391"/>
              <a:ext cx="0" cy="45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Line 45"/>
            <p:cNvCxnSpPr/>
            <p:nvPr/>
          </p:nvCxnSpPr>
          <p:spPr bwMode="auto">
            <a:xfrm>
              <a:off x="4837" y="1390"/>
              <a:ext cx="129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Line 46"/>
            <p:cNvCxnSpPr/>
            <p:nvPr/>
          </p:nvCxnSpPr>
          <p:spPr bwMode="auto">
            <a:xfrm>
              <a:off x="4837" y="1930"/>
              <a:ext cx="148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Line 47"/>
            <p:cNvCxnSpPr/>
            <p:nvPr/>
          </p:nvCxnSpPr>
          <p:spPr bwMode="auto">
            <a:xfrm>
              <a:off x="4837" y="2538"/>
              <a:ext cx="12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Line 48"/>
            <p:cNvCxnSpPr/>
            <p:nvPr/>
          </p:nvCxnSpPr>
          <p:spPr bwMode="auto">
            <a:xfrm>
              <a:off x="4837" y="3190"/>
              <a:ext cx="12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Line 49"/>
            <p:cNvCxnSpPr/>
            <p:nvPr/>
          </p:nvCxnSpPr>
          <p:spPr bwMode="auto">
            <a:xfrm>
              <a:off x="4865" y="4081"/>
              <a:ext cx="12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Text Box 50"/>
            <p:cNvSpPr txBox="1">
              <a:spLocks noChangeArrowheads="1"/>
            </p:cNvSpPr>
            <p:nvPr/>
          </p:nvSpPr>
          <p:spPr bwMode="auto">
            <a:xfrm>
              <a:off x="6536" y="4418"/>
              <a:ext cx="4494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>
                  <a:effectLst/>
                  <a:latin typeface="Times New Roman"/>
                  <a:ea typeface="Calibri"/>
                  <a:cs typeface="Times New Roman"/>
                </a:rPr>
                <a:t>Потові (виділяють піт) </a:t>
              </a:r>
              <a:endParaRPr lang="ru-RU" sz="200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22" name="Line 51"/>
            <p:cNvCxnSpPr/>
            <p:nvPr/>
          </p:nvCxnSpPr>
          <p:spPr bwMode="auto">
            <a:xfrm>
              <a:off x="4865" y="4648"/>
              <a:ext cx="12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3" name="Text Box 38"/>
          <p:cNvSpPr txBox="1">
            <a:spLocks noChangeArrowheads="1"/>
          </p:cNvSpPr>
          <p:nvPr/>
        </p:nvSpPr>
        <p:spPr bwMode="auto">
          <a:xfrm>
            <a:off x="1958593" y="154718"/>
            <a:ext cx="4429497" cy="486753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Дерма (</a:t>
            </a:r>
            <a:r>
              <a:rPr lang="ru-RU" sz="3200" b="1" i="1" dirty="0" err="1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власне</a:t>
            </a:r>
            <a:r>
              <a:rPr lang="ru-RU" sz="3200" b="1" i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шкіра</a:t>
            </a:r>
            <a:r>
              <a:rPr lang="ru-RU" sz="3200" b="1" i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)</a:t>
            </a:r>
            <a:endParaRPr lang="ru-RU" sz="3200" i="1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Calibri"/>
                <a:ea typeface="Calibri"/>
                <a:cs typeface="Times New Roman"/>
              </a:rPr>
              <a:t> </a:t>
            </a:r>
          </a:p>
        </p:txBody>
      </p:sp>
      <p:pic>
        <p:nvPicPr>
          <p:cNvPr id="24" name="Рисунок 5" descr="Копия (2) 10030401.gif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97" t="3127"/>
          <a:stretch/>
        </p:blipFill>
        <p:spPr>
          <a:xfrm>
            <a:off x="2637692" y="873874"/>
            <a:ext cx="2678846" cy="4131952"/>
          </a:xfrm>
          <a:noFill/>
        </p:spPr>
      </p:pic>
      <p:sp>
        <p:nvSpPr>
          <p:cNvPr id="25" name="Стрелка вправо 9"/>
          <p:cNvSpPr/>
          <p:nvPr/>
        </p:nvSpPr>
        <p:spPr>
          <a:xfrm rot="10800000">
            <a:off x="4885707" y="2868518"/>
            <a:ext cx="1637028" cy="1311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 descr="http://narodna-osvita.com.ua/uploads/mishuk-bio-8_files/mishuk-bio-8-9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75" t="1998" r="1370" b="8589"/>
          <a:stretch/>
        </p:blipFill>
        <p:spPr bwMode="auto">
          <a:xfrm>
            <a:off x="199292" y="1267894"/>
            <a:ext cx="2438400" cy="33324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Округлений прямокутник 8"/>
          <p:cNvSpPr/>
          <p:nvPr/>
        </p:nvSpPr>
        <p:spPr>
          <a:xfrm>
            <a:off x="282054" y="5310556"/>
            <a:ext cx="11570677" cy="14536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Міжклітинна речовина сполучної тканини, яка утворює дерму, містить </a:t>
            </a:r>
            <a:r>
              <a:rPr lang="uk-UA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колагенові й еластичні волокна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Завдяки ним шкіра пружна і легко розтягується. </a:t>
            </a: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Проведемо невеличкий експеримент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відтягніть шкіру на тильній стороні долоні і відпустіть — вона відразу повернеться в початковий стан.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09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975116" y="256346"/>
            <a:ext cx="83681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Наука, яка </a:t>
            </a:r>
            <a:r>
              <a:rPr lang="ru-RU" sz="3200" dirty="0" err="1"/>
              <a:t>вивчає</a:t>
            </a:r>
            <a:r>
              <a:rPr lang="ru-RU" sz="3200" dirty="0"/>
              <a:t> </a:t>
            </a:r>
            <a:r>
              <a:rPr lang="ru-RU" sz="3200" dirty="0" err="1"/>
              <a:t>візерунки</a:t>
            </a:r>
            <a:r>
              <a:rPr lang="ru-RU" sz="3200" dirty="0"/>
              <a:t> на </a:t>
            </a:r>
            <a:r>
              <a:rPr lang="ru-RU" sz="3200" dirty="0" err="1"/>
              <a:t>пальцях</a:t>
            </a:r>
            <a:r>
              <a:rPr lang="ru-RU" sz="3200" dirty="0"/>
              <a:t> рук, </a:t>
            </a:r>
            <a:r>
              <a:rPr lang="ru-RU" sz="3200" dirty="0" err="1"/>
              <a:t>називається</a:t>
            </a:r>
            <a:r>
              <a:rPr lang="ru-RU" sz="3200" dirty="0"/>
              <a:t> </a:t>
            </a:r>
            <a:r>
              <a:rPr lang="ru-RU" sz="3200" b="1" i="1" dirty="0" err="1">
                <a:solidFill>
                  <a:srgbClr val="C00000"/>
                </a:solidFill>
              </a:rPr>
              <a:t>дактилоскопією</a:t>
            </a:r>
            <a:r>
              <a:rPr lang="ru-RU" sz="3200" b="1" i="1" dirty="0">
                <a:solidFill>
                  <a:srgbClr val="C00000"/>
                </a:solidFill>
              </a:rPr>
              <a:t>.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7170" name="Picture 2" descr="Результат пошуку зображень за запитом &quot;візерунки шкіри долонь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570" y="750780"/>
            <a:ext cx="4056184" cy="268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Результат пошуку зображень за запитом &quot;візерунки шкіри долонь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77" y="1735016"/>
            <a:ext cx="4443046" cy="478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Результат пошуку зображень за запитом &quot;візерунки на долонях&quot;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554" y="3035796"/>
            <a:ext cx="2124441" cy="3399691"/>
          </a:xfrm>
          <a:prstGeom prst="rect">
            <a:avLst/>
          </a:prstGeom>
          <a:noFill/>
        </p:spPr>
      </p:pic>
      <p:pic>
        <p:nvPicPr>
          <p:cNvPr id="8" name="Рисунок 7" descr="На данном отпечатке пальца отмечены следующие признаки: две линии - &quot;тип линии&quot;; то, что между ними - может выступать в качестве области образа, но обычно берётся вся площадь отпечатка; красная окружность слева - пункт &quot;дельта&quot;; красная окружность ниже - ядро; жёлтые окружности показывают некоторые минуции. Папиллярный узор - левая петля.">
            <a:hlinkClick r:id="rId5" tooltip="'На данном отпечатке пальца отмечены следующие признаки: две линии - &quot;тип линии&quot;; то, что между ними - может выступать в качестве области образа, но обычно берётся вся площадь отпечатка; красная окружность слева - пункт &quot;дельта&quot;; красная окружность ниже - ядро; жёлтые окружности показывают некоторые минуции. Папиллярный узор - левая петля.'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748" y="3113701"/>
            <a:ext cx="2787992" cy="33821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378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266113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дермі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містяться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рецептори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завдяки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відчуває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тепло, холод,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дотик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сальні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потові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залози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волосяні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сумки,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кровоносні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лімфатичні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судини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6" name="Picture 2" descr="Результат пошуку зображень за запитом &quot;дерма складається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53" t="4275"/>
          <a:stretch/>
        </p:blipFill>
        <p:spPr bwMode="auto">
          <a:xfrm>
            <a:off x="1594338" y="3985847"/>
            <a:ext cx="2812318" cy="264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://medviva.com/wp-content/uploads/2012/05/051912_2225_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193" y="3985847"/>
            <a:ext cx="3944083" cy="24381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599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5" descr="Копия 10030401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600" t="2215" r="-6418" b="-2215"/>
          <a:stretch/>
        </p:blipFill>
        <p:spPr bwMode="auto">
          <a:xfrm>
            <a:off x="312330" y="1414584"/>
            <a:ext cx="350691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право 9"/>
          <p:cNvSpPr/>
          <p:nvPr/>
        </p:nvSpPr>
        <p:spPr>
          <a:xfrm rot="10800000">
            <a:off x="2310429" y="4396156"/>
            <a:ext cx="1444208" cy="2208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8519" y="144585"/>
            <a:ext cx="9002343" cy="1027723"/>
          </a:xfrm>
        </p:spPr>
        <p:txBody>
          <a:bodyPr>
            <a:normAutofit fontScale="90000"/>
          </a:bodyPr>
          <a:lstStyle/>
          <a:p>
            <a:pPr algn="r"/>
            <a:r>
              <a:rPr lang="ru-RU" alt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uk-UA" alt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alt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 descr="Строение и функции потовых желез челове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2" t="8457" r="11286" b="2876"/>
          <a:stretch/>
        </p:blipFill>
        <p:spPr bwMode="auto">
          <a:xfrm>
            <a:off x="9202614" y="2741370"/>
            <a:ext cx="2826025" cy="378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круглений прямокутник 1"/>
          <p:cNvSpPr/>
          <p:nvPr/>
        </p:nvSpPr>
        <p:spPr>
          <a:xfrm>
            <a:off x="3032533" y="1414584"/>
            <a:ext cx="6029406" cy="21726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>
              <a:lnSpc>
                <a:spcPct val="150000"/>
              </a:lnSpc>
            </a:pPr>
            <a:r>
              <a:rPr lang="ru-RU" altLang="ru-RU" sz="2000" b="1" i="1" dirty="0" err="1">
                <a:solidFill>
                  <a:srgbClr val="C00000"/>
                </a:solidFill>
                <a:cs typeface="Times New Roman" pitchFamily="18" charset="0"/>
              </a:rPr>
              <a:t>Потова</a:t>
            </a:r>
            <a:r>
              <a:rPr lang="ru-RU" altLang="ru-RU" sz="2000" b="1" i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solidFill>
                  <a:srgbClr val="C00000"/>
                </a:solidFill>
                <a:cs typeface="Times New Roman" pitchFamily="18" charset="0"/>
              </a:rPr>
              <a:t>залоза</a:t>
            </a:r>
            <a:r>
              <a:rPr lang="ru-RU" altLang="ru-RU" sz="2000" b="1" i="1" dirty="0" smtClean="0">
                <a:solidFill>
                  <a:srgbClr val="C00000"/>
                </a:solidFill>
                <a:cs typeface="Times New Roman" pitchFamily="18" charset="0"/>
              </a:rPr>
              <a:t>  </a:t>
            </a:r>
            <a:r>
              <a:rPr lang="ru-RU" altLang="ru-RU" sz="2000" dirty="0" err="1">
                <a:cs typeface="Times New Roman" pitchFamily="18" charset="0"/>
              </a:rPr>
              <a:t>має</a:t>
            </a:r>
            <a:r>
              <a:rPr lang="ru-RU" altLang="ru-RU" sz="2000" dirty="0">
                <a:cs typeface="Times New Roman" pitchFamily="18" charset="0"/>
              </a:rPr>
              <a:t> </a:t>
            </a:r>
            <a:r>
              <a:rPr lang="ru-RU" altLang="ru-RU" sz="2000" dirty="0" err="1">
                <a:cs typeface="Times New Roman" pitchFamily="18" charset="0"/>
              </a:rPr>
              <a:t>вигляд</a:t>
            </a:r>
            <a:r>
              <a:rPr lang="ru-RU" altLang="ru-RU" sz="2000" dirty="0">
                <a:cs typeface="Times New Roman" pitchFamily="18" charset="0"/>
              </a:rPr>
              <a:t> </a:t>
            </a:r>
            <a:r>
              <a:rPr lang="ru-RU" altLang="ru-RU" sz="2000" dirty="0" smtClean="0">
                <a:cs typeface="Times New Roman" pitchFamily="18" charset="0"/>
              </a:rPr>
              <a:t> трубочки </a:t>
            </a:r>
            <a:r>
              <a:rPr lang="ru-RU" altLang="ru-RU" sz="2000" dirty="0" err="1">
                <a:cs typeface="Times New Roman" pitchFamily="18" charset="0"/>
              </a:rPr>
              <a:t>діаметром</a:t>
            </a:r>
            <a:r>
              <a:rPr lang="ru-RU" altLang="ru-RU" sz="2000" dirty="0">
                <a:cs typeface="Times New Roman" pitchFamily="18" charset="0"/>
              </a:rPr>
              <a:t> 0,3–0,4 мм, </a:t>
            </a:r>
            <a:r>
              <a:rPr lang="ru-RU" altLang="ru-RU" sz="2000" dirty="0" smtClean="0"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cs typeface="Times New Roman" pitchFamily="18" charset="0"/>
              </a:rPr>
              <a:t>закрученої</a:t>
            </a:r>
            <a:r>
              <a:rPr lang="ru-RU" altLang="ru-RU" sz="2000" dirty="0" smtClean="0">
                <a:cs typeface="Times New Roman" pitchFamily="18" charset="0"/>
              </a:rPr>
              <a:t> </a:t>
            </a:r>
            <a:r>
              <a:rPr lang="ru-RU" altLang="ru-RU" sz="2000" dirty="0">
                <a:cs typeface="Times New Roman" pitchFamily="18" charset="0"/>
              </a:rPr>
              <a:t>клубочком. </a:t>
            </a:r>
            <a:r>
              <a:rPr lang="ru-RU" altLang="ru-RU" sz="2000" dirty="0" smtClean="0">
                <a:cs typeface="Times New Roman" pitchFamily="18" charset="0"/>
              </a:rPr>
              <a:t> Один </a:t>
            </a:r>
            <a:r>
              <a:rPr lang="ru-RU" altLang="ru-RU" sz="2000" dirty="0" err="1">
                <a:cs typeface="Times New Roman" pitchFamily="18" charset="0"/>
              </a:rPr>
              <a:t>її</a:t>
            </a:r>
            <a:r>
              <a:rPr lang="ru-RU" altLang="ru-RU" sz="2000" dirty="0">
                <a:cs typeface="Times New Roman" pitchFamily="18" charset="0"/>
              </a:rPr>
              <a:t> </a:t>
            </a:r>
            <a:r>
              <a:rPr lang="ru-RU" altLang="ru-RU" sz="2000" dirty="0" err="1">
                <a:cs typeface="Times New Roman" pitchFamily="18" charset="0"/>
              </a:rPr>
              <a:t>кінець</a:t>
            </a:r>
            <a:r>
              <a:rPr lang="ru-RU" altLang="ru-RU" sz="2000" dirty="0">
                <a:cs typeface="Times New Roman" pitchFamily="18" charset="0"/>
              </a:rPr>
              <a:t> </a:t>
            </a:r>
            <a:r>
              <a:rPr lang="ru-RU" altLang="ru-RU" sz="2000" dirty="0" err="1">
                <a:cs typeface="Times New Roman" pitchFamily="18" charset="0"/>
              </a:rPr>
              <a:t>сполучений</a:t>
            </a:r>
            <a:r>
              <a:rPr lang="ru-RU" altLang="ru-RU" sz="2000" dirty="0">
                <a:cs typeface="Times New Roman" pitchFamily="18" charset="0"/>
              </a:rPr>
              <a:t> з </a:t>
            </a:r>
            <a:r>
              <a:rPr lang="ru-RU" altLang="ru-RU" sz="2000" dirty="0" smtClean="0">
                <a:cs typeface="Times New Roman" pitchFamily="18" charset="0"/>
              </a:rPr>
              <a:t>порою </a:t>
            </a:r>
            <a:r>
              <a:rPr lang="ru-RU" altLang="ru-RU" sz="2000" dirty="0">
                <a:cs typeface="Times New Roman" pitchFamily="18" charset="0"/>
              </a:rPr>
              <a:t>в </a:t>
            </a:r>
            <a:r>
              <a:rPr lang="ru-RU" altLang="ru-RU" sz="2000" dirty="0" err="1">
                <a:cs typeface="Times New Roman" pitchFamily="18" charset="0"/>
              </a:rPr>
              <a:t>епідермісі</a:t>
            </a:r>
            <a:r>
              <a:rPr lang="ru-RU" altLang="ru-RU" sz="2000" dirty="0">
                <a:cs typeface="Times New Roman" pitchFamily="18" charset="0"/>
              </a:rPr>
              <a:t>. </a:t>
            </a:r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4286901" y="3920881"/>
            <a:ext cx="4228041" cy="252681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>
              <a:lnSpc>
                <a:spcPct val="150000"/>
              </a:lnSpc>
            </a:pPr>
            <a:r>
              <a:rPr lang="uk-UA" sz="2000" dirty="0" smtClean="0"/>
              <a:t>Піт на </a:t>
            </a:r>
            <a:r>
              <a:rPr lang="uk-UA" sz="2000" dirty="0"/>
              <a:t>98 % складається з води, решта — це розчинені в ній солі, сечовина й інші продукти </a:t>
            </a:r>
            <a:r>
              <a:rPr lang="uk-UA" sz="2000" dirty="0" smtClean="0"/>
              <a:t>метаболізму.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328246" y="257908"/>
            <a:ext cx="8874368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altLang="ru-RU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Шкірні залози- </a:t>
            </a:r>
            <a:r>
              <a:rPr lang="ru-RU" altLang="ru-RU" sz="2400" dirty="0" err="1">
                <a:solidFill>
                  <a:schemeClr val="tx1"/>
                </a:solidFill>
                <a:cs typeface="Times New Roman" pitchFamily="18" charset="0"/>
              </a:rPr>
              <a:t>це</a:t>
            </a:r>
            <a:r>
              <a:rPr lang="ru-RU" altLang="ru-RU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2400" dirty="0" err="1">
                <a:solidFill>
                  <a:schemeClr val="tx1"/>
                </a:solidFill>
                <a:cs typeface="Times New Roman" pitchFamily="18" charset="0"/>
              </a:rPr>
              <a:t>залози</a:t>
            </a:r>
            <a:r>
              <a:rPr lang="ru-RU" altLang="ru-RU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2400" dirty="0" err="1">
                <a:solidFill>
                  <a:schemeClr val="tx1"/>
                </a:solidFill>
                <a:cs typeface="Times New Roman" pitchFamily="18" charset="0"/>
              </a:rPr>
              <a:t>зовнішньої</a:t>
            </a:r>
            <a:r>
              <a:rPr lang="ru-RU" altLang="ru-RU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2400" dirty="0" err="1">
                <a:solidFill>
                  <a:schemeClr val="tx1"/>
                </a:solidFill>
                <a:cs typeface="Times New Roman" pitchFamily="18" charset="0"/>
              </a:rPr>
              <a:t>секреції</a:t>
            </a:r>
            <a:r>
              <a:rPr lang="ru-RU" altLang="ru-RU" sz="2400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ru-RU" sz="2400" dirty="0" err="1">
                <a:solidFill>
                  <a:schemeClr val="tx1"/>
                </a:solidFill>
                <a:cs typeface="Times New Roman" pitchFamily="18" charset="0"/>
              </a:rPr>
              <a:t>що</a:t>
            </a:r>
            <a:r>
              <a:rPr lang="ru-RU" altLang="ru-RU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2400" dirty="0" err="1">
                <a:solidFill>
                  <a:schemeClr val="tx1"/>
                </a:solidFill>
                <a:cs typeface="Times New Roman" pitchFamily="18" charset="0"/>
              </a:rPr>
              <a:t>виділяють</a:t>
            </a:r>
            <a:r>
              <a:rPr lang="ru-RU" altLang="ru-RU" sz="2400" dirty="0">
                <a:solidFill>
                  <a:schemeClr val="tx1"/>
                </a:solidFill>
                <a:cs typeface="Times New Roman" pitchFamily="18" charset="0"/>
              </a:rPr>
              <a:t>              </a:t>
            </a:r>
            <a:r>
              <a:rPr lang="ru-RU" altLang="ru-RU" sz="2400" dirty="0" err="1">
                <a:solidFill>
                  <a:schemeClr val="tx1"/>
                </a:solidFill>
                <a:cs typeface="Times New Roman" pitchFamily="18" charset="0"/>
              </a:rPr>
              <a:t>секрети</a:t>
            </a:r>
            <a:r>
              <a:rPr lang="ru-RU" altLang="ru-RU" sz="2400" dirty="0">
                <a:solidFill>
                  <a:schemeClr val="tx1"/>
                </a:solidFill>
                <a:cs typeface="Times New Roman" pitchFamily="18" charset="0"/>
              </a:rPr>
              <a:t> на  </a:t>
            </a:r>
            <a:r>
              <a:rPr lang="ru-RU" altLang="ru-RU" sz="2400" dirty="0" err="1">
                <a:solidFill>
                  <a:schemeClr val="tx1"/>
                </a:solidFill>
                <a:cs typeface="Times New Roman" pitchFamily="18" charset="0"/>
              </a:rPr>
              <a:t>поверхню</a:t>
            </a:r>
            <a:r>
              <a:rPr lang="ru-RU" altLang="ru-RU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2400" dirty="0" err="1">
                <a:solidFill>
                  <a:schemeClr val="tx1"/>
                </a:solidFill>
                <a:cs typeface="Times New Roman" pitchFamily="18" charset="0"/>
              </a:rPr>
              <a:t>шкіри</a:t>
            </a:r>
            <a:r>
              <a:rPr lang="ru-RU" altLang="ru-RU" sz="2400" dirty="0">
                <a:solidFill>
                  <a:schemeClr val="tx1"/>
                </a:solidFill>
                <a:cs typeface="Times New Roman" pitchFamily="18" charset="0"/>
              </a:rPr>
              <a:t>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" descr="Копия 10030401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42" t="2236" r="12155"/>
          <a:stretch/>
        </p:blipFill>
        <p:spPr bwMode="auto">
          <a:xfrm>
            <a:off x="480341" y="1043354"/>
            <a:ext cx="2802121" cy="479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трелка вправо 9"/>
          <p:cNvSpPr/>
          <p:nvPr/>
        </p:nvSpPr>
        <p:spPr>
          <a:xfrm>
            <a:off x="58310" y="2793496"/>
            <a:ext cx="1359877" cy="2310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480341" y="113162"/>
            <a:ext cx="3669323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altLang="ru-RU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Сальні залози</a:t>
            </a:r>
            <a:endParaRPr lang="ru-RU" sz="3200" dirty="0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3474263" y="1184031"/>
            <a:ext cx="4602937" cy="538089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>
              <a:lnSpc>
                <a:spcPct val="150000"/>
              </a:lnSpc>
            </a:pPr>
            <a:r>
              <a:rPr lang="ru-RU" altLang="ru-RU" sz="2200" b="1" i="1" dirty="0" err="1" smtClean="0">
                <a:solidFill>
                  <a:srgbClr val="C00000"/>
                </a:solidFill>
                <a:cs typeface="Times New Roman" pitchFamily="18" charset="0"/>
              </a:rPr>
              <a:t>Сальні</a:t>
            </a:r>
            <a:r>
              <a:rPr lang="ru-RU" altLang="ru-RU" sz="2200" b="1" i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altLang="ru-RU" sz="2200" b="1" i="1" dirty="0" err="1">
                <a:solidFill>
                  <a:srgbClr val="C00000"/>
                </a:solidFill>
                <a:cs typeface="Times New Roman" pitchFamily="18" charset="0"/>
              </a:rPr>
              <a:t>залози</a:t>
            </a:r>
            <a:r>
              <a:rPr lang="ru-RU" altLang="ru-RU" sz="2200" b="1" i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altLang="ru-RU" sz="2200" b="1" i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cs typeface="Times New Roman" pitchFamily="18" charset="0"/>
              </a:rPr>
              <a:t>відкриваються</a:t>
            </a:r>
            <a:r>
              <a:rPr lang="ru-RU" altLang="ru-RU" sz="2200" dirty="0" smtClean="0">
                <a:cs typeface="Times New Roman" pitchFamily="18" charset="0"/>
              </a:rPr>
              <a:t> </a:t>
            </a:r>
            <a:r>
              <a:rPr lang="ru-RU" altLang="ru-RU" sz="2200" dirty="0">
                <a:cs typeface="Times New Roman" pitchFamily="18" charset="0"/>
              </a:rPr>
              <a:t>у </a:t>
            </a:r>
            <a:r>
              <a:rPr lang="ru-RU" altLang="ru-RU" sz="2200" dirty="0" err="1">
                <a:cs typeface="Times New Roman" pitchFamily="18" charset="0"/>
              </a:rPr>
              <a:t>волосяний</a:t>
            </a:r>
            <a:r>
              <a:rPr lang="ru-RU" altLang="ru-RU" sz="2200" dirty="0">
                <a:cs typeface="Times New Roman" pitchFamily="18" charset="0"/>
              </a:rPr>
              <a:t> </a:t>
            </a:r>
            <a:r>
              <a:rPr lang="ru-RU" altLang="ru-RU" sz="2200" dirty="0" err="1">
                <a:cs typeface="Times New Roman" pitchFamily="18" charset="0"/>
              </a:rPr>
              <a:t>фолікул</a:t>
            </a:r>
            <a:r>
              <a:rPr lang="ru-RU" altLang="ru-RU" sz="2200" dirty="0"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200" dirty="0" err="1">
                <a:cs typeface="Times New Roman" pitchFamily="18" charset="0"/>
              </a:rPr>
              <a:t>Їх</a:t>
            </a:r>
            <a:r>
              <a:rPr lang="ru-RU" altLang="ru-RU" sz="2200" dirty="0">
                <a:cs typeface="Times New Roman" pitchFamily="18" charset="0"/>
              </a:rPr>
              <a:t> секрет </a:t>
            </a:r>
            <a:r>
              <a:rPr lang="ru-RU" altLang="ru-RU" sz="2200" dirty="0" err="1" smtClean="0">
                <a:cs typeface="Times New Roman" pitchFamily="18" charset="0"/>
              </a:rPr>
              <a:t>містить</a:t>
            </a:r>
            <a:r>
              <a:rPr lang="ru-RU" altLang="ru-RU" sz="2200" dirty="0" smtClean="0"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cs typeface="Times New Roman" pitchFamily="18" charset="0"/>
              </a:rPr>
              <a:t>жироподібні</a:t>
            </a:r>
            <a:r>
              <a:rPr lang="ru-RU" altLang="ru-RU" sz="2200" dirty="0" smtClean="0">
                <a:cs typeface="Times New Roman" pitchFamily="18" charset="0"/>
              </a:rPr>
              <a:t> </a:t>
            </a:r>
            <a:r>
              <a:rPr lang="ru-RU" altLang="ru-RU" sz="2200" dirty="0" err="1">
                <a:cs typeface="Times New Roman" pitchFamily="18" charset="0"/>
              </a:rPr>
              <a:t>речовини</a:t>
            </a:r>
            <a:r>
              <a:rPr lang="ru-RU" altLang="ru-RU" sz="2200" dirty="0">
                <a:cs typeface="Times New Roman" pitchFamily="18" charset="0"/>
              </a:rPr>
              <a:t>. Вони </a:t>
            </a:r>
            <a:r>
              <a:rPr lang="ru-RU" altLang="ru-RU" sz="2200" dirty="0" err="1">
                <a:cs typeface="Times New Roman" pitchFamily="18" charset="0"/>
              </a:rPr>
              <a:t>потрапляють</a:t>
            </a:r>
            <a:r>
              <a:rPr lang="ru-RU" altLang="ru-RU" sz="2200" dirty="0">
                <a:cs typeface="Times New Roman" pitchFamily="18" charset="0"/>
              </a:rPr>
              <a:t> на </a:t>
            </a:r>
            <a:r>
              <a:rPr lang="ru-RU" altLang="ru-RU" sz="2200" dirty="0" err="1">
                <a:cs typeface="Times New Roman" pitchFamily="18" charset="0"/>
              </a:rPr>
              <a:t>волосся</a:t>
            </a:r>
            <a:r>
              <a:rPr lang="ru-RU" altLang="ru-RU" sz="2200" dirty="0">
                <a:cs typeface="Times New Roman" pitchFamily="18" charset="0"/>
              </a:rPr>
              <a:t> та </a:t>
            </a:r>
            <a:r>
              <a:rPr lang="ru-RU" altLang="ru-RU" sz="2200" dirty="0" err="1" smtClean="0">
                <a:cs typeface="Times New Roman" pitchFamily="18" charset="0"/>
              </a:rPr>
              <a:t>поверхню</a:t>
            </a:r>
            <a:endParaRPr lang="ru-RU" altLang="ru-RU" sz="2200" dirty="0" smtClean="0"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ru-RU" altLang="ru-RU" sz="2200" dirty="0" smtClean="0">
                <a:cs typeface="Times New Roman" pitchFamily="18" charset="0"/>
              </a:rPr>
              <a:t> </a:t>
            </a:r>
            <a:r>
              <a:rPr lang="ru-RU" altLang="ru-RU" sz="2200" dirty="0" err="1">
                <a:cs typeface="Times New Roman" pitchFamily="18" charset="0"/>
              </a:rPr>
              <a:t>шкіри</a:t>
            </a:r>
            <a:r>
              <a:rPr lang="ru-RU" altLang="ru-RU" sz="2200" dirty="0">
                <a:cs typeface="Times New Roman" pitchFamily="18" charset="0"/>
              </a:rPr>
              <a:t> й </a:t>
            </a:r>
            <a:r>
              <a:rPr lang="ru-RU" altLang="ru-RU" sz="2200" dirty="0" err="1">
                <a:cs typeface="Times New Roman" pitchFamily="18" charset="0"/>
              </a:rPr>
              <a:t>пом’якшують</a:t>
            </a:r>
            <a:r>
              <a:rPr lang="ru-RU" altLang="ru-RU" sz="2200" dirty="0">
                <a:cs typeface="Times New Roman" pitchFamily="18" charset="0"/>
              </a:rPr>
              <a:t> </a:t>
            </a:r>
            <a:r>
              <a:rPr lang="ru-RU" altLang="ru-RU" sz="2200" dirty="0" err="1">
                <a:cs typeface="Times New Roman" pitchFamily="18" charset="0"/>
              </a:rPr>
              <a:t>її</a:t>
            </a:r>
            <a:r>
              <a:rPr lang="ru-RU" altLang="ru-RU" sz="2200" dirty="0">
                <a:cs typeface="Times New Roman" pitchFamily="18" charset="0"/>
              </a:rPr>
              <a:t>. </a:t>
            </a:r>
            <a:endParaRPr lang="ru-RU" altLang="ru-RU" sz="2200" dirty="0" smtClean="0"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ru-RU" altLang="ru-RU" sz="2200" dirty="0" smtClean="0">
                <a:cs typeface="Times New Roman" pitchFamily="18" charset="0"/>
              </a:rPr>
              <a:t>За </a:t>
            </a:r>
            <a:r>
              <a:rPr lang="ru-RU" altLang="ru-RU" sz="2200" dirty="0" err="1">
                <a:cs typeface="Times New Roman" pitchFamily="18" charset="0"/>
              </a:rPr>
              <a:t>добу</a:t>
            </a:r>
            <a:r>
              <a:rPr lang="ru-RU" altLang="ru-RU" sz="2200" dirty="0">
                <a:cs typeface="Times New Roman" pitchFamily="18" charset="0"/>
              </a:rPr>
              <a:t> </a:t>
            </a:r>
            <a:r>
              <a:rPr lang="ru-RU" altLang="ru-RU" sz="2200" dirty="0" err="1">
                <a:cs typeface="Times New Roman" pitchFamily="18" charset="0"/>
              </a:rPr>
              <a:t>сальні</a:t>
            </a:r>
            <a:r>
              <a:rPr lang="ru-RU" altLang="ru-RU" sz="2200" dirty="0">
                <a:cs typeface="Times New Roman" pitchFamily="18" charset="0"/>
              </a:rPr>
              <a:t> </a:t>
            </a:r>
            <a:r>
              <a:rPr lang="ru-RU" altLang="ru-RU" sz="2200" dirty="0" err="1">
                <a:cs typeface="Times New Roman" pitchFamily="18" charset="0"/>
              </a:rPr>
              <a:t>залози</a:t>
            </a:r>
            <a:r>
              <a:rPr lang="ru-RU" altLang="ru-RU" sz="2200" dirty="0">
                <a:cs typeface="Times New Roman" pitchFamily="18" charset="0"/>
              </a:rPr>
              <a:t> </a:t>
            </a:r>
            <a:endParaRPr lang="ru-RU" altLang="ru-RU" sz="2200" dirty="0" smtClean="0"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ru-RU" altLang="ru-RU" sz="2200" dirty="0" err="1" smtClean="0">
                <a:cs typeface="Times New Roman" pitchFamily="18" charset="0"/>
              </a:rPr>
              <a:t>виділяють</a:t>
            </a:r>
            <a:r>
              <a:rPr lang="ru-RU" altLang="ru-RU" sz="2200" dirty="0" smtClean="0"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cs typeface="Times New Roman" pitchFamily="18" charset="0"/>
              </a:rPr>
              <a:t>близько</a:t>
            </a:r>
            <a:r>
              <a:rPr lang="ru-RU" altLang="ru-RU" sz="2200" dirty="0" smtClean="0">
                <a:cs typeface="Times New Roman" pitchFamily="18" charset="0"/>
              </a:rPr>
              <a:t> </a:t>
            </a:r>
            <a:r>
              <a:rPr lang="ru-RU" alt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20 г</a:t>
            </a:r>
            <a:r>
              <a:rPr lang="ru-RU" altLang="ru-RU" sz="2200" dirty="0" smtClean="0">
                <a:cs typeface="Times New Roman" pitchFamily="18" charset="0"/>
              </a:rPr>
              <a:t> секрету.</a:t>
            </a:r>
            <a:endParaRPr lang="ru-RU" altLang="ru-RU" sz="2200" dirty="0">
              <a:cs typeface="Times New Roman" pitchFamily="18" charset="0"/>
            </a:endParaRPr>
          </a:p>
        </p:txBody>
      </p:sp>
      <p:pic>
        <p:nvPicPr>
          <p:cNvPr id="11" name="Picture 2" descr="Сальні залоз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216" y="1783609"/>
            <a:ext cx="3821722" cy="394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 descr="Копия (2) 10030401.gif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48" t="2907"/>
          <a:stretch/>
        </p:blipFill>
        <p:spPr>
          <a:xfrm>
            <a:off x="89793" y="1441600"/>
            <a:ext cx="2802798" cy="3768574"/>
          </a:xfrm>
          <a:noFill/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2761120" y="1244734"/>
            <a:ext cx="5381679" cy="4939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lv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У дермі містяться </a:t>
            </a:r>
            <a:r>
              <a:rPr lang="uk-UA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волосяні мішки або фолікули.</a:t>
            </a:r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Кожний з них з'єднаний із м'язом, який піднімає волосину. Коли нам холодно чи страшно, ці м'язи скорочуються, в результаті чого піднімається во­лосина і шкіра навколо неї. Виникає так звана гусяча шкіра. Це одна із захисних реакцій організму.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3635136" y="502223"/>
            <a:ext cx="4219617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Дерма (власне шкіра)</a:t>
            </a:r>
          </a:p>
        </p:txBody>
      </p:sp>
      <p:sp>
        <p:nvSpPr>
          <p:cNvPr id="7" name="Стрелка вправо 9"/>
          <p:cNvSpPr/>
          <p:nvPr/>
        </p:nvSpPr>
        <p:spPr>
          <a:xfrm rot="10800000">
            <a:off x="1131123" y="3958487"/>
            <a:ext cx="1975491" cy="2208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Картинки по запросу гусяча шкіра людин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1" b="13802"/>
          <a:stretch/>
        </p:blipFill>
        <p:spPr bwMode="auto">
          <a:xfrm>
            <a:off x="8142798" y="4185826"/>
            <a:ext cx="3931971" cy="233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9" descr="09.01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80" t="3748" r="4161" b="5690"/>
          <a:stretch/>
        </p:blipFill>
        <p:spPr bwMode="auto">
          <a:xfrm>
            <a:off x="8651632" y="737943"/>
            <a:ext cx="1724274" cy="32205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01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053002" y="410308"/>
            <a:ext cx="4468568" cy="730250"/>
          </a:xfrm>
        </p:spPr>
        <p:txBody>
          <a:bodyPr>
            <a:normAutofit/>
          </a:bodyPr>
          <a:lstStyle/>
          <a:p>
            <a:r>
              <a:rPr lang="ru-RU" alt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Підшкірна</a:t>
            </a:r>
            <a:r>
              <a:rPr lang="ru-RU" alt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клітковина</a:t>
            </a:r>
            <a:endParaRPr lang="ru-RU" alt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Прямоугольник 3"/>
          <p:cNvSpPr>
            <a:spLocks noChangeArrowheads="1"/>
          </p:cNvSpPr>
          <p:nvPr/>
        </p:nvSpPr>
        <p:spPr bwMode="auto">
          <a:xfrm>
            <a:off x="5009004" y="1183542"/>
            <a:ext cx="5405193" cy="4284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ru-RU" altLang="ru-RU" sz="24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Підшкірна</a:t>
            </a:r>
            <a:r>
              <a:rPr lang="ru-RU" alt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клітковина</a:t>
            </a:r>
            <a:r>
              <a:rPr lang="ru-RU" alt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найглибший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шар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шкіри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Представлена </a:t>
            </a:r>
            <a:r>
              <a:rPr lang="ru-RU" sz="20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пухкою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сполучною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тканиною, 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волокнами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й великою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кількістю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жирових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клітин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Товщина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шару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різна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очній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повіці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повністю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відсутня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животі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сідницях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досягати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10 см)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способу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стану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здоров’я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обміну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речовин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Рисунок 4" descr="Копия 1003040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198" y="1183542"/>
            <a:ext cx="428625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трелка вправо 9"/>
          <p:cNvSpPr/>
          <p:nvPr/>
        </p:nvSpPr>
        <p:spPr>
          <a:xfrm rot="10800000">
            <a:off x="4021998" y="4941698"/>
            <a:ext cx="1444208" cy="2208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3598985" y="5525694"/>
            <a:ext cx="6427339" cy="840696"/>
            <a:chOff x="385" y="2331"/>
            <a:chExt cx="5207" cy="952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385" y="2376"/>
              <a:ext cx="2087" cy="907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kumimoji="0" lang="uk-UA" sz="2400" b="1" dirty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Підшкірна клітковина</a:t>
              </a:r>
              <a:endParaRPr kumimoji="0" lang="uk-UA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651" y="2331"/>
              <a:ext cx="1941" cy="95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kumimoji="0" lang="uk-UA" sz="2400" b="1" i="1" dirty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Жировий </a:t>
              </a:r>
            </a:p>
            <a:p>
              <a:pPr algn="ctr"/>
              <a:r>
                <a:rPr kumimoji="0" lang="uk-UA" sz="2400" b="1" i="1" dirty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прошарок</a:t>
              </a:r>
              <a:endParaRPr kumimoji="0" lang="uk-UA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2472" y="2784"/>
              <a:ext cx="11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uk-U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Результат пошуку зображень за запитом &quot;шкіра людини презентаці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792"/>
            <a:ext cx="12192001" cy="686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Уявіть собі, що вчені розробили із&#10;спеціального матеріалу тканину-&#10;- тонку,&#10;- міцну, але при цьому еластичну,&#10;- пористу, а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083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4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ti.kiev.ua/uploads/posts/2010-02/1266177667_sostojanie-kozhi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4976" cy="3269225"/>
          </a:xfrm>
          <a:prstGeom prst="rect">
            <a:avLst/>
          </a:prstGeom>
          <a:noFill/>
        </p:spPr>
      </p:pic>
      <p:pic>
        <p:nvPicPr>
          <p:cNvPr id="5" name="Рисунок 4" descr="Результат пошуку зображень за запитом &quot;похідні шкіра людини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246" y="1742672"/>
            <a:ext cx="4419600" cy="3053105"/>
          </a:xfrm>
          <a:prstGeom prst="rect">
            <a:avLst/>
          </a:prstGeom>
          <a:noFill/>
        </p:spPr>
      </p:pic>
      <p:pic>
        <p:nvPicPr>
          <p:cNvPr id="6" name="Рисунок 5" descr="Результат пошуку зображень за запитом &quot;похідні шкіра людини&quot;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846" y="3645877"/>
            <a:ext cx="5158154" cy="32121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960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4225" y="22225"/>
            <a:ext cx="2139950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4" descr="http://women-hunt.ru/wp-content/uploads/2014/01/7586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4006" y="3903174"/>
            <a:ext cx="2290763" cy="229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978787" y="1488675"/>
            <a:ext cx="6544204" cy="1815729"/>
            <a:chOff x="530" y="663"/>
            <a:chExt cx="3168" cy="1002"/>
          </a:xfrm>
        </p:grpSpPr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1519" y="663"/>
              <a:ext cx="1603" cy="2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kumimoji="0" lang="uk-UA" sz="3000" b="1" dirty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Похідні шкіри</a:t>
              </a:r>
              <a:endParaRPr kumimoji="0" lang="uk-UA" sz="3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530" y="1365"/>
              <a:ext cx="1152" cy="30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kumimoji="0" lang="uk-UA" sz="3000" i="1" dirty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Волосся </a:t>
              </a:r>
              <a:endParaRPr kumimoji="0" lang="uk-UA" sz="30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3" name="Line 6"/>
            <p:cNvSpPr>
              <a:spLocks noChangeShapeType="1"/>
            </p:cNvSpPr>
            <p:nvPr/>
          </p:nvSpPr>
          <p:spPr bwMode="auto">
            <a:xfrm flipH="1">
              <a:off x="1682" y="944"/>
              <a:ext cx="504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2546" y="1365"/>
              <a:ext cx="1152" cy="30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kumimoji="0" lang="uk-UA" sz="3000" i="1" dirty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Нігті </a:t>
              </a:r>
              <a:endParaRPr kumimoji="0" lang="uk-UA" sz="30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5" name="Line 8"/>
            <p:cNvSpPr>
              <a:spLocks noChangeShapeType="1"/>
            </p:cNvSpPr>
            <p:nvPr/>
          </p:nvSpPr>
          <p:spPr bwMode="auto">
            <a:xfrm>
              <a:off x="2186" y="944"/>
              <a:ext cx="432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uk-UA"/>
            </a:p>
          </p:txBody>
        </p:sp>
      </p:grpSp>
      <p:pic>
        <p:nvPicPr>
          <p:cNvPr id="2050" name="Picture 2" descr="Картинки по запросу підшкірна клітковина  малюнок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3" r="20142"/>
          <a:stretch/>
        </p:blipFill>
        <p:spPr bwMode="auto">
          <a:xfrm>
            <a:off x="257907" y="3597765"/>
            <a:ext cx="2157047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www.ukr7osn.narod.ru/YgK0mo4F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5453" y="3966674"/>
            <a:ext cx="2900363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tabletki.pp.ua/uploads/posts/2016-10/tabletki.pp.ua_pokrivna-sistema-lyudini_493.jpe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6" b="26132"/>
          <a:stretch/>
        </p:blipFill>
        <p:spPr bwMode="auto">
          <a:xfrm>
            <a:off x="4984982" y="4367887"/>
            <a:ext cx="2538009" cy="182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Рисунок 5" descr="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13" t="1748" r="2659" b="2773"/>
          <a:stretch/>
        </p:blipFill>
        <p:spPr bwMode="auto">
          <a:xfrm>
            <a:off x="1346690" y="1324707"/>
            <a:ext cx="3577001" cy="48416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5" name="Прямоугольник 6"/>
          <p:cNvSpPr>
            <a:spLocks noChangeArrowheads="1"/>
          </p:cNvSpPr>
          <p:nvPr/>
        </p:nvSpPr>
        <p:spPr bwMode="auto">
          <a:xfrm>
            <a:off x="5701078" y="1200517"/>
            <a:ext cx="3712551" cy="334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Будова </a:t>
            </a:r>
            <a:r>
              <a:rPr lang="ru-RU" alt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нігтя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— </a:t>
            </a:r>
            <a:r>
              <a:rPr lang="ru-RU" alt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рогова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пластинка;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— </a:t>
            </a:r>
            <a:r>
              <a:rPr lang="ru-RU" alt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нігтьове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ложе;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— </a:t>
            </a:r>
            <a:r>
              <a:rPr lang="ru-RU" alt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фаланга </a:t>
            </a:r>
            <a:r>
              <a:rPr lang="ru-RU" alt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пальця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alt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alt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корінь</a:t>
            </a:r>
            <a:r>
              <a:rPr lang="ru-RU" alt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нігтя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alt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alt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нігтьовий</a:t>
            </a:r>
            <a:r>
              <a:rPr lang="ru-RU" alt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валик.</a:t>
            </a:r>
            <a:endParaRPr lang="ru-RU" alt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861059" y="291206"/>
            <a:ext cx="2548262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Будова нігтя</a:t>
            </a:r>
            <a:endParaRPr lang="uk-UA" alt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5193323" y="4971982"/>
            <a:ext cx="58615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Швидкість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росту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нігтя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становить 0,1—0,2 мм за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добу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руках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нігті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повністю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змінюються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3—4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місяці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на ногах — за 6—8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місяців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396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Рисунок 9" descr="09.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80" t="3748" r="4161" b="5690"/>
          <a:stretch/>
        </p:blipFill>
        <p:spPr bwMode="auto">
          <a:xfrm>
            <a:off x="1478089" y="1184028"/>
            <a:ext cx="2836985" cy="52988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79" name="Прямоугольник 10"/>
          <p:cNvSpPr>
            <a:spLocks noChangeArrowheads="1"/>
          </p:cNvSpPr>
          <p:nvPr/>
        </p:nvSpPr>
        <p:spPr bwMode="auto">
          <a:xfrm>
            <a:off x="5075358" y="893041"/>
            <a:ext cx="3271472" cy="3078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Будова </a:t>
            </a:r>
            <a:r>
              <a:rPr lang="ru-RU" altLang="ru-RU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волосини</a:t>
            </a: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altLang="ru-RU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alt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корінь</a:t>
            </a: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— </a:t>
            </a:r>
            <a:r>
              <a:rPr lang="ru-RU" alt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волосяна</a:t>
            </a: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цибулина</a:t>
            </a: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— </a:t>
            </a:r>
            <a:r>
              <a:rPr lang="ru-RU" alt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волосяний</a:t>
            </a: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фолікул</a:t>
            </a: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— сальна </a:t>
            </a:r>
            <a:r>
              <a:rPr lang="ru-RU" alt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залоза</a:t>
            </a: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— </a:t>
            </a:r>
            <a:r>
              <a:rPr lang="ru-RU" alt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стрижень</a:t>
            </a:r>
            <a:endParaRPr lang="ru-RU" alt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2896583" y="150530"/>
            <a:ext cx="3172087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Будова волосини</a:t>
            </a:r>
            <a:endParaRPr lang="uk-UA" alt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583722" y="3991016"/>
            <a:ext cx="752621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Росте </a:t>
            </a: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безперервно.</a:t>
            </a:r>
            <a:endParaRPr lang="ru-RU" sz="22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Тривалість </a:t>
            </a:r>
            <a:r>
              <a:rPr lang="uk-UA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 4–5 місяців (вії); волосся голови -</a:t>
            </a: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2–4р. </a:t>
            </a:r>
            <a:endParaRPr lang="ru-RU" sz="22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голові близько 150 тисяч </a:t>
            </a: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волосин.</a:t>
            </a:r>
            <a:endParaRPr lang="ru-RU" sz="22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Нормальна </a:t>
            </a:r>
            <a:r>
              <a:rPr lang="uk-UA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швидкість росту волосся на голові 1 см за </a:t>
            </a: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</a:t>
            </a:r>
            <a:endParaRPr lang="ru-RU" sz="22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uk-UA" sz="2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добу в здорової людини випадає 20–40 волосин.</a:t>
            </a:r>
            <a:endParaRPr lang="ru-RU" sz="2200" i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6042_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77" y="1758827"/>
            <a:ext cx="2997207" cy="3375193"/>
          </a:xfrm>
          <a:prstGeom prst="rect">
            <a:avLst/>
          </a:prstGeom>
        </p:spPr>
      </p:pic>
      <p:pic>
        <p:nvPicPr>
          <p:cNvPr id="7" name="Рисунок 6" descr="rizaja.jpg"/>
          <p:cNvPicPr>
            <a:picLocks noChangeAspect="1"/>
          </p:cNvPicPr>
          <p:nvPr/>
        </p:nvPicPr>
        <p:blipFill rotWithShape="1">
          <a:blip r:embed="rId3"/>
          <a:srcRect l="15339"/>
          <a:stretch/>
        </p:blipFill>
        <p:spPr>
          <a:xfrm>
            <a:off x="5014909" y="3134773"/>
            <a:ext cx="2970354" cy="3252405"/>
          </a:xfrm>
          <a:prstGeom prst="rect">
            <a:avLst/>
          </a:prstGeom>
        </p:spPr>
      </p:pic>
      <p:pic>
        <p:nvPicPr>
          <p:cNvPr id="8" name="Рисунок 7" descr="41452011_SEDIN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5369" y="2246676"/>
            <a:ext cx="3007367" cy="2399494"/>
          </a:xfrm>
          <a:prstGeom prst="rect">
            <a:avLst/>
          </a:prstGeom>
        </p:spPr>
      </p:pic>
      <p:sp>
        <p:nvSpPr>
          <p:cNvPr id="3" name="Округлений прямокутник 2"/>
          <p:cNvSpPr/>
          <p:nvPr/>
        </p:nvSpPr>
        <p:spPr>
          <a:xfrm>
            <a:off x="447406" y="269630"/>
            <a:ext cx="8321455" cy="130198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волосини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зумовлений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кількістю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пігменту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меланіну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міститься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зовнішньому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шарі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віком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синтез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меланіну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знижується,й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волосся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сивіє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Picture 2" descr="Картинки по запросу підшкірна клітковина  малюнок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3" r="20142"/>
          <a:stretch/>
        </p:blipFill>
        <p:spPr bwMode="auto">
          <a:xfrm>
            <a:off x="2849793" y="3465576"/>
            <a:ext cx="2157047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5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1613" y="207413"/>
            <a:ext cx="229235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Выноска со стрелкой вниз 1"/>
          <p:cNvSpPr/>
          <p:nvPr/>
        </p:nvSpPr>
        <p:spPr>
          <a:xfrm>
            <a:off x="743925" y="665714"/>
            <a:ext cx="6645275" cy="787948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Функції шкіри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799385" y="4030635"/>
            <a:ext cx="3993908" cy="68268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Видільна</a:t>
            </a:r>
            <a:endParaRPr lang="ru-RU" sz="2400" b="1" dirty="0">
              <a:solidFill>
                <a:srgbClr val="006600"/>
              </a:solidFill>
              <a:latin typeface="Times New Roman"/>
              <a:ea typeface="Times New Roman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1571" y="3094893"/>
            <a:ext cx="3993908" cy="68268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Обмінна</a:t>
            </a:r>
            <a:endParaRPr lang="ru-RU" sz="2400" b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97568" y="3937581"/>
            <a:ext cx="3993908" cy="68268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Синтетична</a:t>
            </a:r>
            <a:endParaRPr lang="ru-RU" sz="2400" b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91476" y="3254895"/>
            <a:ext cx="3993908" cy="68268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Захисна</a:t>
            </a:r>
            <a:endParaRPr lang="ru-RU" sz="2400" b="1" dirty="0">
              <a:solidFill>
                <a:srgbClr val="006600"/>
              </a:solidFill>
              <a:latin typeface="Times New Roman"/>
              <a:ea typeface="Times New Roman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805477" y="2412207"/>
            <a:ext cx="3993908" cy="68268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Рецепторна</a:t>
            </a:r>
            <a:endParaRPr lang="ru-RU" sz="2400" b="1" dirty="0">
              <a:solidFill>
                <a:srgbClr val="006600"/>
              </a:solidFill>
              <a:latin typeface="Times New Roman"/>
              <a:ea typeface="Times New Roman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3384" y="1591591"/>
            <a:ext cx="3993908" cy="68268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Терморегуляційна</a:t>
            </a:r>
            <a:endParaRPr lang="ru-RU" sz="2400" b="1" dirty="0">
              <a:solidFill>
                <a:srgbClr val="006600"/>
              </a:solidFill>
              <a:latin typeface="Times New Roman"/>
              <a:ea typeface="Times New Roman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415077" y="4720922"/>
            <a:ext cx="3993908" cy="68268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Депо крові</a:t>
            </a:r>
            <a:endParaRPr lang="ru-RU" sz="2400" b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226415" y="5628451"/>
            <a:ext cx="3993908" cy="68268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Самоочищення</a:t>
            </a:r>
            <a:endParaRPr lang="ru-RU" sz="2400" b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08523" y="5628451"/>
            <a:ext cx="3993908" cy="68268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Запасаюча</a:t>
            </a:r>
            <a:endParaRPr lang="ru-RU" sz="2400" b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8895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433753" y="312729"/>
            <a:ext cx="94605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Лабораторна робота  №5 «Будова шкіри, нігтя,  волосини»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Мета: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вивчити будову шкіри та її похідних у зв’язку з виконуваними функціями.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Обладнання: мікроскоп,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мікропрепарати шкіри, волосся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ручна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лупа.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narodna-osvita.com.ua/uploads/mishuk-bio-8_files/mishuk-bio-8-9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85" y="2051539"/>
            <a:ext cx="9292858" cy="44516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653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Висновок 4 Розглянь шкіру через лупу. Що тина ній бачиш?                           Висновок:                           За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4" t="17344" r="47143" b="30496"/>
          <a:stretch/>
        </p:blipFill>
        <p:spPr bwMode="auto">
          <a:xfrm>
            <a:off x="234663" y="-2"/>
            <a:ext cx="4032336" cy="334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Дослід 2                               Захвати рукою                               складки на                            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" t="10791" r="45246" b="26257"/>
          <a:stretch/>
        </p:blipFill>
        <p:spPr bwMode="auto">
          <a:xfrm>
            <a:off x="1585488" y="3429000"/>
            <a:ext cx="3300164" cy="334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Практична робота                                Дослід 1                            Розглянь шкіру                       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" t="16493" r="44948" b="29035"/>
          <a:stretch/>
        </p:blipFill>
        <p:spPr bwMode="auto">
          <a:xfrm>
            <a:off x="5550995" y="0"/>
            <a:ext cx="3971469" cy="334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Дослід 3                     Проведи                     пальцем по лобі,                     потім притисни              ...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15688" r="40668" b="13651"/>
          <a:stretch/>
        </p:blipFill>
        <p:spPr bwMode="auto">
          <a:xfrm>
            <a:off x="6951786" y="3429000"/>
            <a:ext cx="3200400" cy="322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17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3366599" cy="726831"/>
          </a:xfrm>
        </p:spPr>
        <p:txBody>
          <a:bodyPr/>
          <a:lstStyle/>
          <a:p>
            <a:r>
              <a:rPr lang="uk-UA" b="1" dirty="0" smtClean="0"/>
              <a:t>Будова шкіри</a:t>
            </a:r>
            <a:endParaRPr lang="ru-RU" b="1" dirty="0"/>
          </a:p>
        </p:txBody>
      </p:sp>
      <p:pic>
        <p:nvPicPr>
          <p:cNvPr id="4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8040" r="2751" b="9381"/>
          <a:stretch>
            <a:fillRect/>
          </a:stretch>
        </p:blipFill>
        <p:spPr bwMode="auto">
          <a:xfrm>
            <a:off x="512371" y="1380391"/>
            <a:ext cx="5138152" cy="3328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Группа 7"/>
          <p:cNvGrpSpPr/>
          <p:nvPr/>
        </p:nvGrpSpPr>
        <p:grpSpPr>
          <a:xfrm>
            <a:off x="6494586" y="3235569"/>
            <a:ext cx="5296266" cy="3326009"/>
            <a:chOff x="0" y="794315"/>
            <a:chExt cx="5984115" cy="4470334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8" t="8248" b="3708"/>
            <a:stretch/>
          </p:blipFill>
          <p:spPr>
            <a:xfrm>
              <a:off x="0" y="794315"/>
              <a:ext cx="5984115" cy="447033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Прямоугольник 1"/>
            <p:cNvSpPr/>
            <p:nvPr/>
          </p:nvSpPr>
          <p:spPr>
            <a:xfrm>
              <a:off x="0" y="4571581"/>
              <a:ext cx="5297247" cy="465784"/>
            </a:xfrm>
            <a:prstGeom prst="rect">
              <a:avLst/>
            </a:prstGeom>
            <a:noFill/>
          </p:spPr>
          <p:txBody>
            <a:bodyPr wrap="square" lIns="91440" tIns="45720" rIns="91440" bIns="45720" numCol="1">
              <a:prstTxWarp prst="textPlain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spcAft>
                  <a:spcPts val="0"/>
                </a:spcAft>
              </a:pPr>
              <a:r>
                <a:rPr lang="uk-UA" sz="1400" b="1" kern="1200">
                  <a:gradFill>
                    <a:gsLst>
                      <a:gs pos="0">
                        <a:srgbClr val="FC7B79"/>
                      </a:gs>
                      <a:gs pos="75000">
                        <a:srgbClr val="CF2C28"/>
                      </a:gs>
                      <a:gs pos="100000">
                        <a:srgbClr val="C90000"/>
                      </a:gs>
                    </a:gsLst>
                    <a:lin ang="5400000" scaled="0"/>
                  </a:gradFill>
                  <a:effectLst>
                    <a:outerShdw blurRad="50800" dist="38989" dir="5460000" algn="tl">
                      <a:srgbClr val="000000">
                        <a:alpha val="38000"/>
                      </a:srgbClr>
                    </a:outerShdw>
                  </a:effectLst>
                  <a:latin typeface="Calibri"/>
                  <a:ea typeface="Times New Roman"/>
                  <a:cs typeface="Times New Roman"/>
                </a:rPr>
                <a:t>Підшкірна жирова  клітковина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Прямоугольник 2"/>
            <p:cNvSpPr/>
            <p:nvPr/>
          </p:nvSpPr>
          <p:spPr>
            <a:xfrm>
              <a:off x="1599274" y="2585364"/>
              <a:ext cx="2898104" cy="608845"/>
            </a:xfrm>
            <a:prstGeom prst="rect">
              <a:avLst/>
            </a:prstGeom>
            <a:noFill/>
          </p:spPr>
          <p:txBody>
            <a:bodyPr wrap="square" lIns="91440" tIns="45720" rIns="91440" bIns="45720" numCol="1">
              <a:prstTxWarp prst="textPlain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spcAft>
                  <a:spcPts val="0"/>
                </a:spcAft>
              </a:pPr>
              <a:r>
                <a:rPr lang="ru-RU" sz="2800" b="1" kern="1200">
                  <a:gradFill>
                    <a:gsLst>
                      <a:gs pos="0">
                        <a:srgbClr val="FC7B79"/>
                      </a:gs>
                      <a:gs pos="75000">
                        <a:srgbClr val="CF2C28"/>
                      </a:gs>
                      <a:gs pos="100000">
                        <a:srgbClr val="C90000"/>
                      </a:gs>
                    </a:gsLst>
                    <a:lin ang="5400000" scaled="0"/>
                  </a:gradFill>
                  <a:effectLst>
                    <a:outerShdw blurRad="50800" dist="38989" dir="5460000" algn="tl">
                      <a:srgbClr val="000000">
                        <a:alpha val="38000"/>
                      </a:srgbClr>
                    </a:outerShdw>
                  </a:effectLst>
                  <a:latin typeface="Calibri"/>
                  <a:ea typeface="Times New Roman"/>
                  <a:cs typeface="Times New Roman"/>
                </a:rPr>
                <a:t>Дер</a:t>
              </a:r>
              <a:r>
                <a:rPr lang="uk-UA" sz="2800" b="1" kern="1200">
                  <a:gradFill>
                    <a:gsLst>
                      <a:gs pos="0">
                        <a:srgbClr val="FC7B79"/>
                      </a:gs>
                      <a:gs pos="75000">
                        <a:srgbClr val="CF2C28"/>
                      </a:gs>
                      <a:gs pos="100000">
                        <a:srgbClr val="C90000"/>
                      </a:gs>
                    </a:gsLst>
                    <a:lin ang="5400000" scaled="0"/>
                  </a:gradFill>
                  <a:effectLst>
                    <a:outerShdw blurRad="50800" dist="38989" dir="5460000" algn="tl">
                      <a:srgbClr val="000000">
                        <a:alpha val="38000"/>
                      </a:srgbClr>
                    </a:outerShdw>
                  </a:effectLst>
                  <a:latin typeface="Calibri"/>
                  <a:ea typeface="Times New Roman"/>
                  <a:cs typeface="Times New Roman"/>
                </a:rPr>
                <a:t>ма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" name="Прямоугольник 3"/>
            <p:cNvSpPr/>
            <p:nvPr/>
          </p:nvSpPr>
          <p:spPr>
            <a:xfrm>
              <a:off x="684604" y="936739"/>
              <a:ext cx="4138411" cy="608845"/>
            </a:xfrm>
            <a:prstGeom prst="rect">
              <a:avLst/>
            </a:prstGeom>
            <a:noFill/>
          </p:spPr>
          <p:txBody>
            <a:bodyPr wrap="square" lIns="91440" tIns="45720" rIns="91440" bIns="45720" numCol="1">
              <a:prstTxWarp prst="textPlain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spcAft>
                  <a:spcPts val="0"/>
                </a:spcAft>
              </a:pPr>
              <a:r>
                <a:rPr lang="uk-UA" sz="2800" b="1" kern="1200">
                  <a:solidFill>
                    <a:srgbClr val="002060"/>
                  </a:solidFill>
                  <a:effectLst>
                    <a:outerShdw blurRad="50800" dist="38989" dir="5460000" algn="tl">
                      <a:srgbClr val="000000">
                        <a:alpha val="38000"/>
                      </a:srgbClr>
                    </a:outerShdw>
                  </a:effectLst>
                  <a:latin typeface="Calibri"/>
                  <a:ea typeface="Times New Roman"/>
                  <a:cs typeface="Times New Roman"/>
                </a:rPr>
                <a:t>Епідерміс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13" name="Ліва фігурна дужка 12"/>
          <p:cNvSpPr/>
          <p:nvPr/>
        </p:nvSpPr>
        <p:spPr>
          <a:xfrm>
            <a:off x="1573091" y="2224426"/>
            <a:ext cx="338870" cy="10199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кутник 13"/>
          <p:cNvSpPr/>
          <p:nvPr/>
        </p:nvSpPr>
        <p:spPr>
          <a:xfrm>
            <a:off x="1292242" y="2549714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7</a:t>
            </a:r>
            <a:endParaRPr lang="ru-RU" dirty="0"/>
          </a:p>
        </p:txBody>
      </p:sp>
      <p:sp>
        <p:nvSpPr>
          <p:cNvPr id="15" name="Прямокутник 14"/>
          <p:cNvSpPr/>
          <p:nvPr/>
        </p:nvSpPr>
        <p:spPr>
          <a:xfrm>
            <a:off x="5962922" y="1121582"/>
            <a:ext cx="27698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Епідерміс –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Дерма -      	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Потова залоза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?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Сальна залоза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кутник 15"/>
          <p:cNvSpPr/>
          <p:nvPr/>
        </p:nvSpPr>
        <p:spPr>
          <a:xfrm>
            <a:off x="512371" y="4898573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Рецептори шкіри -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Волосина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Підшкірна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клітковина - 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135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261" y="176743"/>
            <a:ext cx="7996797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Розгляньте свої нігті. Розгляньте малюнок і встановіть відповідність між цифрами, якими позначено складові нігтя та назвами його частин.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8" t="9410" r="3540" b="36038"/>
          <a:stretch>
            <a:fillRect/>
          </a:stretch>
        </p:blipFill>
        <p:spPr bwMode="auto">
          <a:xfrm>
            <a:off x="5282583" y="2216779"/>
            <a:ext cx="3358983" cy="331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56492" y="2216779"/>
            <a:ext cx="323557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Будова нігтя: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Нігтьове ложе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 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Нігтьова пластинка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 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Нігтьовий валик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 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Край нігтя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 ?</a:t>
            </a:r>
            <a:endParaRPr kumimoji="0" lang="uk-UA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73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Людина приходить у цей світ в&#10;«одязі», який набагато краще&#10;за все те, що може на сьогоді&#10;винайти сучасна наука.&#10;Про що сьо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78544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gidrokostum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462" y="0"/>
            <a:ext cx="4337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5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9" descr="Опис : http://epilcomfort.com.ua/wp-content/uploads/2011/07/vol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2" t="21175" r="24368"/>
          <a:stretch>
            <a:fillRect/>
          </a:stretch>
        </p:blipFill>
        <p:spPr bwMode="auto">
          <a:xfrm>
            <a:off x="6017968" y="1567401"/>
            <a:ext cx="3446585" cy="470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ле 11"/>
          <p:cNvSpPr txBox="1"/>
          <p:nvPr/>
        </p:nvSpPr>
        <p:spPr>
          <a:xfrm>
            <a:off x="7063812" y="1431895"/>
            <a:ext cx="238125" cy="209550"/>
          </a:xfrm>
          <a:prstGeom prst="rect">
            <a:avLst/>
          </a:prstGeom>
          <a:ln>
            <a:noFill/>
          </a:ln>
          <a:effectLst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uk-UA" sz="1400" b="1" dirty="0">
                <a:solidFill>
                  <a:srgbClr val="4F81BD"/>
                </a:solidFill>
                <a:effectLst/>
                <a:latin typeface="Calibri"/>
                <a:ea typeface="Calibri"/>
                <a:cs typeface="Times New Roman"/>
              </a:rPr>
              <a:t>1</a:t>
            </a:r>
            <a:endParaRPr lang="ru-RU" sz="900" b="1" dirty="0">
              <a:solidFill>
                <a:srgbClr val="4F81BD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69631" y="336341"/>
            <a:ext cx="897002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Розгляньте будову волосини. Порівняйте побачене з малюнком </a:t>
            </a:r>
          </a:p>
          <a:p>
            <a:pPr defTabSz="914400" eaLnBrk="1" hangingPunct="1"/>
            <a:r>
              <a:rPr kumimoji="0" lang="uk-UA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встановіть відповідність між цифрами якими позначено </a:t>
            </a:r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складові </a:t>
            </a:r>
          </a:p>
          <a:p>
            <a:pPr defTabSz="914400" eaLnBrk="1" hangingPunct="1"/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волосини  </a:t>
            </a:r>
            <a:r>
              <a:rPr lang="uk-UA" sz="2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 назвами її частин</a:t>
            </a:r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75138" y="2886036"/>
            <a:ext cx="229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uk-UA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оле 3"/>
          <p:cNvSpPr txBox="1"/>
          <p:nvPr/>
        </p:nvSpPr>
        <p:spPr>
          <a:xfrm>
            <a:off x="5817943" y="4464832"/>
            <a:ext cx="219075" cy="209550"/>
          </a:xfrm>
          <a:prstGeom prst="rect">
            <a:avLst/>
          </a:prstGeom>
          <a:ln>
            <a:noFill/>
          </a:ln>
          <a:effectLst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uk-UA" sz="1400" b="1" dirty="0">
                <a:solidFill>
                  <a:srgbClr val="4F81BD"/>
                </a:solidFill>
                <a:effectLst/>
                <a:latin typeface="Calibri"/>
                <a:ea typeface="Calibri"/>
                <a:cs typeface="Times New Roman"/>
              </a:rPr>
              <a:t>3</a:t>
            </a:r>
            <a:endParaRPr lang="ru-RU" sz="900" b="1" dirty="0">
              <a:solidFill>
                <a:srgbClr val="4F81BD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оле 12"/>
          <p:cNvSpPr txBox="1"/>
          <p:nvPr/>
        </p:nvSpPr>
        <p:spPr>
          <a:xfrm>
            <a:off x="5845882" y="5392860"/>
            <a:ext cx="180975" cy="209550"/>
          </a:xfrm>
          <a:prstGeom prst="rect">
            <a:avLst/>
          </a:prstGeom>
          <a:ln>
            <a:noFill/>
          </a:ln>
          <a:effectLst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uk-UA" sz="1400" b="1" dirty="0">
                <a:solidFill>
                  <a:srgbClr val="4F81BD"/>
                </a:solidFill>
                <a:effectLst/>
                <a:latin typeface="Calibri"/>
                <a:ea typeface="Calibri"/>
                <a:cs typeface="Times New Roman"/>
              </a:rPr>
              <a:t>4</a:t>
            </a:r>
            <a:endParaRPr lang="ru-RU" sz="900" b="1" dirty="0">
              <a:solidFill>
                <a:srgbClr val="4F81BD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оле 13"/>
          <p:cNvSpPr txBox="1"/>
          <p:nvPr/>
        </p:nvSpPr>
        <p:spPr>
          <a:xfrm>
            <a:off x="5817943" y="3921759"/>
            <a:ext cx="200025" cy="209550"/>
          </a:xfrm>
          <a:prstGeom prst="rect">
            <a:avLst/>
          </a:prstGeom>
          <a:ln>
            <a:noFill/>
          </a:ln>
          <a:effectLst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uk-UA" sz="1400" b="1" dirty="0">
                <a:solidFill>
                  <a:srgbClr val="4F81BD"/>
                </a:solidFill>
                <a:effectLst/>
                <a:latin typeface="Calibri"/>
                <a:ea typeface="Calibri"/>
                <a:cs typeface="Times New Roman"/>
              </a:rPr>
              <a:t>2</a:t>
            </a:r>
            <a:endParaRPr lang="ru-RU" sz="900" b="1" dirty="0">
              <a:solidFill>
                <a:srgbClr val="4F81BD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Поле 14"/>
          <p:cNvSpPr txBox="1"/>
          <p:nvPr/>
        </p:nvSpPr>
        <p:spPr>
          <a:xfrm>
            <a:off x="9435783" y="5750556"/>
            <a:ext cx="209550" cy="257175"/>
          </a:xfrm>
          <a:prstGeom prst="rect">
            <a:avLst/>
          </a:prstGeom>
          <a:ln>
            <a:noFill/>
          </a:ln>
          <a:effectLst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uk-UA" sz="1400" b="1" dirty="0" smtClean="0">
                <a:solidFill>
                  <a:srgbClr val="4F81BD"/>
                </a:solidFill>
                <a:effectLst/>
                <a:latin typeface="Calibri"/>
                <a:ea typeface="Calibri"/>
                <a:cs typeface="Times New Roman"/>
              </a:rPr>
              <a:t>6</a:t>
            </a:r>
            <a:endParaRPr lang="ru-RU" sz="900" b="1" dirty="0">
              <a:solidFill>
                <a:srgbClr val="4F81BD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073612" y="2452066"/>
            <a:ext cx="339969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Будова  волосини: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М’яз волосини – 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Волосяна цибулина – ?</a:t>
            </a:r>
          </a:p>
          <a:p>
            <a:pPr defTabSz="914400"/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Волосяна сумка - 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defTabSz="914400"/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Сальні залози 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defTabSz="914400"/>
            <a:r>
              <a:rPr lang="uk-UA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Кровоносні 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судини - 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Стрижень -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4" name="Поле 14"/>
          <p:cNvSpPr txBox="1"/>
          <p:nvPr/>
        </p:nvSpPr>
        <p:spPr>
          <a:xfrm>
            <a:off x="5800651" y="5980084"/>
            <a:ext cx="209550" cy="257175"/>
          </a:xfrm>
          <a:prstGeom prst="rect">
            <a:avLst/>
          </a:prstGeom>
          <a:ln>
            <a:noFill/>
          </a:ln>
          <a:effectLst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uk-UA" sz="1400" b="1" dirty="0">
                <a:solidFill>
                  <a:srgbClr val="4F81BD"/>
                </a:solidFill>
                <a:latin typeface="Calibri"/>
                <a:ea typeface="Calibri"/>
                <a:cs typeface="Times New Roman"/>
              </a:rPr>
              <a:t>5</a:t>
            </a:r>
            <a:endParaRPr lang="ru-RU" sz="900" b="1" dirty="0">
              <a:solidFill>
                <a:srgbClr val="4F81BD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096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940" y="281353"/>
            <a:ext cx="2428752" cy="656492"/>
          </a:xfrm>
        </p:spPr>
        <p:txBody>
          <a:bodyPr/>
          <a:lstStyle/>
          <a:p>
            <a:r>
              <a:rPr lang="uk-UA" b="1" dirty="0" smtClean="0"/>
              <a:t>Висновок</a:t>
            </a:r>
            <a:endParaRPr lang="ru-RU" b="1" dirty="0"/>
          </a:p>
        </p:txBody>
      </p:sp>
      <p:sp>
        <p:nvSpPr>
          <p:cNvPr id="4" name="Прямокутник 3"/>
          <p:cNvSpPr/>
          <p:nvPr/>
        </p:nvSpPr>
        <p:spPr>
          <a:xfrm>
            <a:off x="422030" y="1080932"/>
            <a:ext cx="1064455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Загальна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площа шкіри в дорослої людини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становить_______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__________.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Товщина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шкіри ________________.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Зовнішній шар шкіри називається ______________________.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Захищає шкіру від надмірного ультрафіолетового випромінювання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___________________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 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Під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епідермісом розташована _________________.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У дермі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містяться______________________________________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__________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За добу в дорослої людини за відносного спокою виділяється поту ______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мл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Під дермою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міститься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________________________________________________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__________.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похідних шкіри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належать_______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_______­­­­__ та ___________________­­­­­­­__.</a:t>
            </a: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08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451583"/>
            <a:ext cx="9690100" cy="3979740"/>
          </a:xfrm>
        </p:spPr>
        <p:txBody>
          <a:bodyPr rtlCol="0">
            <a:noAutofit/>
          </a:bodyPr>
          <a:lstStyle/>
          <a:p>
            <a:pPr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Прокоментуйте вираз: «Піт - це розведена сеча».</a:t>
            </a:r>
          </a:p>
          <a:p>
            <a:pPr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пояснити той факт, що в жарку погоду виділяється більше </a:t>
            </a:r>
          </a:p>
          <a:p>
            <a:pPr marL="0" indent="0" fontAlgn="auto">
              <a:lnSpc>
                <a:spcPct val="160000"/>
              </a:lnSpc>
              <a:spcAft>
                <a:spcPts val="0"/>
              </a:spcAft>
              <a:buNone/>
              <a:defRPr/>
            </a:pP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поту, а в холодну – більше сечі?</a:t>
            </a:r>
          </a:p>
          <a:p>
            <a:pPr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Доведіть, що шкіра – не тільки «третя нирка», але й «третя легеня».</a:t>
            </a:r>
          </a:p>
          <a:p>
            <a:pPr lvl="0"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 мають значення одержані знання у вашому житті?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endParaRPr lang="uk-UA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60000"/>
              </a:lnSpc>
              <a:spcAft>
                <a:spcPts val="0"/>
              </a:spcAft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7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128" y="3446585"/>
            <a:ext cx="2925396" cy="2925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873" y="272317"/>
            <a:ext cx="10976219" cy="6011251"/>
          </a:xfrm>
        </p:spPr>
        <p:txBody>
          <a:bodyPr rtlCol="0">
            <a:noAutofit/>
          </a:bodyPr>
          <a:lstStyle/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омашнє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Вивчити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§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44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Підготуватися до практичної роботи № 7 «Вимірювання температури тіла на 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різних його ділянках».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Індивідуальні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творчі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Скласти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сенкан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тему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Шкіра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Дати відповідь на </a:t>
            </a:r>
            <a:r>
              <a:rPr lang="uk-UA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запитання: </a:t>
            </a: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Чому, коли люди­на хвилюється, в неї пітніють долоні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Чому навіть при морозі -40 °С та спеці +40 °С в людини не змінюється температура тіла?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Підготувати </a:t>
            </a: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повідомлення  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гігієнічні вимоги до шкіри, волосся, 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нігтів.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Font typeface="Wingdings 3" charset="2"/>
              <a:buNone/>
              <a:defRPr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175" y="-316523"/>
            <a:ext cx="229235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04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787" y="230307"/>
            <a:ext cx="9107243" cy="5771907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Ось і закінчується наш урок, на якому ми почали знайомитися з таким цікавим і таємничим органом людини, як шкіра. </a:t>
            </a:r>
          </a:p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вам за роботу на </a:t>
            </a:r>
            <a:r>
              <a:rPr lang="uk-UA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 показали, що вмієте досліджувати, спостерігати, робити висновки.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Нехай навчання приносить усім вам тільки радість. </a:t>
            </a:r>
            <a:endParaRPr lang="uk-UA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завершено.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7346" y="3774831"/>
            <a:ext cx="2749915" cy="274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3477" y="2378197"/>
            <a:ext cx="2697896" cy="269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504090" y="0"/>
            <a:ext cx="8979877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Чим покрите тіло безхребетних тварин?</a:t>
            </a: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Які особливості будови шкіри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риб?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будови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шкіри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земноводних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Які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особливості будови шкіри у плазунів?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Чим характеризується шкіра птахів?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Які особливості будови шкіри у ссавців?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Які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похідні шкіри були характерні для ссавців?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таке регенерація?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рецептори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Що таке епітеліальна тканина і які види епітелію ви знаєте?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Що таке сполучна тканина, які види сполучної тканини ви знаєте?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961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Результат пошуку зображень за запитом &quot;шкіра людини презентаці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6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круглений прямокутник 9"/>
          <p:cNvSpPr/>
          <p:nvPr/>
        </p:nvSpPr>
        <p:spPr>
          <a:xfrm>
            <a:off x="468921" y="175845"/>
            <a:ext cx="10925910" cy="1395047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Шкіра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орган, по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взнати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для того,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зробити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ознайомитись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досконало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будовою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функціями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шкіри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Округлений прямокутник 11"/>
          <p:cNvSpPr/>
          <p:nvPr/>
        </p:nvSpPr>
        <p:spPr>
          <a:xfrm>
            <a:off x="1101970" y="1828800"/>
            <a:ext cx="6060830" cy="207498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6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Вчимося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6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заради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3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6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3600" b="1" dirty="0">
                <a:solidFill>
                  <a:srgbClr val="C00000"/>
                </a:solidFill>
              </a:rPr>
              <a:t/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(Сенека)</a:t>
            </a:r>
            <a:b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0042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Результат пошуку зображень за запитом &quot;шкіра людини презентація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792"/>
            <a:ext cx="12192001" cy="686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круглений прямокутник 2"/>
          <p:cNvSpPr/>
          <p:nvPr/>
        </p:nvSpPr>
        <p:spPr>
          <a:xfrm>
            <a:off x="597876" y="1019907"/>
            <a:ext cx="7795845" cy="2004647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Будова і </a:t>
            </a:r>
            <a:r>
              <a:rPr lang="ru-RU" sz="5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шкіри</a:t>
            </a:r>
            <a:r>
              <a:rPr lang="uk-UA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447" y="1526322"/>
            <a:ext cx="6635261" cy="4065586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«Не шкодуйте часу для своє шкіри.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 вона вам віддячить: очистить, захистить, зігріє,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стане вашою візитною картою –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адже зустрічають людину за зовнішнім виглядом…»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(Народна мудрість)</a:t>
            </a:r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lnSpc>
                <a:spcPct val="150000"/>
              </a:lnSpc>
              <a:buFont typeface="Wingdings 3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Font typeface="Wingdings 3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50823" y="2876673"/>
            <a:ext cx="3859822" cy="385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5363143" y="431885"/>
            <a:ext cx="2462725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r">
              <a:lnSpc>
                <a:spcPct val="150000"/>
              </a:lnSpc>
              <a:buFont typeface="Wingdings 3" pitchFamily="18" charset="2"/>
              <a:buNone/>
            </a:pPr>
            <a:r>
              <a:rPr lang="uk-UA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Девіз уроку: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Виконайте завдання №2 з робочої картки&#10;уроку. Пригадайте і запишіть ті складові&#10;шкіри, які вам відомі на сьогодні.&#10;Будова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3" r="-148"/>
          <a:stretch/>
        </p:blipFill>
        <p:spPr bwMode="auto">
          <a:xfrm>
            <a:off x="0" y="1"/>
            <a:ext cx="12192000" cy="6926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0" y="1"/>
            <a:ext cx="1824528" cy="715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17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550984" y="1855820"/>
            <a:ext cx="92260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Шкіра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зовнішній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бар'єром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внутрішнім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зовнішнім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середовищем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Відомо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, що шкіра - найбільший орган, її загальна площа становить 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1,5—2 м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; маса шкіри досягає 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кг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, а з підшкірною жировою клітковиною — </a:t>
            </a:r>
            <a:r>
              <a:rPr lang="uk-UA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 кг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, вона </a:t>
            </a:r>
            <a:r>
              <a:rPr lang="uk-UA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міцна та еластична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; становить </a:t>
            </a:r>
            <a:r>
              <a:rPr lang="uk-UA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≈20 %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загальної ваги людини.    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Блок-схема: альтернативный процесс 2"/>
          <p:cNvSpPr/>
          <p:nvPr/>
        </p:nvSpPr>
        <p:spPr>
          <a:xfrm>
            <a:off x="921727" y="459518"/>
            <a:ext cx="5937250" cy="612775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Будова шкіри</a:t>
            </a:r>
            <a:endParaRPr lang="ru-RU" sz="36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329b982c6067a3fbbe55cdf15cf5174c Будова, структура, товщина, хімічний склад волосся на головека людин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8" t="4110" r="18410" b="2714"/>
          <a:stretch/>
        </p:blipFill>
        <p:spPr bwMode="auto">
          <a:xfrm>
            <a:off x="8645450" y="527538"/>
            <a:ext cx="3007288" cy="290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будова нігтя малю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046" y="4463927"/>
            <a:ext cx="2238375" cy="22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1363</TotalTime>
  <Words>1233</Words>
  <Application>Microsoft Office PowerPoint</Application>
  <PresentationFormat>Довільний</PresentationFormat>
  <Paragraphs>189</Paragraphs>
  <Slides>34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34</vt:i4>
      </vt:variant>
    </vt:vector>
  </HeadingPairs>
  <TitlesOfParts>
    <vt:vector size="35" baseType="lpstr">
      <vt:lpstr>Грань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У дермі містяться різні рецептори (завдяки яким людина відчуває тепло, холод, дотик, біль), сальні й потові залози, волосяні сумки, кровоносні та лімфатичні судини.</vt:lpstr>
      <vt:lpstr>  </vt:lpstr>
      <vt:lpstr>Презентація PowerPoint</vt:lpstr>
      <vt:lpstr>Презентація PowerPoint</vt:lpstr>
      <vt:lpstr>Підшкірна клітковина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Будова шкіри</vt:lpstr>
      <vt:lpstr>Презентація PowerPoint</vt:lpstr>
      <vt:lpstr>Презентація PowerPoint</vt:lpstr>
      <vt:lpstr>Висновок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Будова і функції шкіри.  Лабораторна робота № 5  «Будова шкіри, нігтя, волосини»</dc:title>
  <dc:creator>User</dc:creator>
  <cp:lastModifiedBy>Director</cp:lastModifiedBy>
  <cp:revision>120</cp:revision>
  <dcterms:created xsi:type="dcterms:W3CDTF">2016-01-18T16:11:25Z</dcterms:created>
  <dcterms:modified xsi:type="dcterms:W3CDTF">2017-01-27T14:54:10Z</dcterms:modified>
</cp:coreProperties>
</file>